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8" d="100"/>
          <a:sy n="98" d="100"/>
        </p:scale>
        <p:origin x="1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6T20:16:53.43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29 1,'-12'0,"-5"0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6T20:17:03.54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10,'0'-4,"0"-2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6T20:17:04.5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11,'0'-5,"0"0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6T20:17:07.44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0,'4'4,"1"6,1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6T20:17:07.8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ED3A-D037-4577-8318-54A395A30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FE2A4-609F-43E2-AA49-11293CD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4971F-A746-427D-B984-4F38D58D2898}"/>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5" name="Footer Placeholder 4">
            <a:extLst>
              <a:ext uri="{FF2B5EF4-FFF2-40B4-BE49-F238E27FC236}">
                <a16:creationId xmlns:a16="http://schemas.microsoft.com/office/drawing/2014/main" id="{DC4F808E-A8CA-4A6F-AFB2-012C9BF3E7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6CD108-FE0A-43E7-A3C0-197174E76E57}"/>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427066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6C80-CCE2-43B5-956B-3280700C8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233907-B735-4379-A9F8-102169505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382C0-2E93-4819-A29D-DBE79FEECBD6}"/>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5" name="Footer Placeholder 4">
            <a:extLst>
              <a:ext uri="{FF2B5EF4-FFF2-40B4-BE49-F238E27FC236}">
                <a16:creationId xmlns:a16="http://schemas.microsoft.com/office/drawing/2014/main" id="{73A69B96-250C-45CD-B0C1-11BE8CF051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03939C-66F9-4DB4-BEA3-5A629FB11364}"/>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87191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AEFAB-7350-42CE-8B1B-77BC72EC6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8C5A9-A74E-4C37-9143-91C338268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DCA16-F339-479F-8E92-06AABCC99E0C}"/>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5" name="Footer Placeholder 4">
            <a:extLst>
              <a:ext uri="{FF2B5EF4-FFF2-40B4-BE49-F238E27FC236}">
                <a16:creationId xmlns:a16="http://schemas.microsoft.com/office/drawing/2014/main" id="{F7B786F4-0AA7-4DCC-8A3C-13EBDC393C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0969C5-B5B5-4322-9B61-6A5A816BD53F}"/>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96020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D135-5CCD-45E3-89B5-1A0795BAE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30A5B-8A4D-44A8-B47A-121194FA64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0B03D-FB71-4889-BB55-4DB8EECFBCE2}"/>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5" name="Footer Placeholder 4">
            <a:extLst>
              <a:ext uri="{FF2B5EF4-FFF2-40B4-BE49-F238E27FC236}">
                <a16:creationId xmlns:a16="http://schemas.microsoft.com/office/drawing/2014/main" id="{16A6A40B-836F-4602-8F51-7327AD10DA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901D5D-42FD-4865-8E8F-9225B0314BA5}"/>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231108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4878-8EB6-455A-A9AB-EBF98E67C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D5019-2898-414A-AD23-CB9AFA051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7FD773-30AA-49B2-BCA8-C10020FD0824}"/>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5" name="Footer Placeholder 4">
            <a:extLst>
              <a:ext uri="{FF2B5EF4-FFF2-40B4-BE49-F238E27FC236}">
                <a16:creationId xmlns:a16="http://schemas.microsoft.com/office/drawing/2014/main" id="{36C1515C-A4D0-448A-AC89-5C257083A4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C8285F-9812-4115-8ED0-9399CD792D76}"/>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243911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0D41-7685-465C-9D81-7F899F239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24F87-81C3-45C0-986F-8DD2A5F633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E2C87C-4C7C-45A5-A2C8-D019A42FF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44B0F-9441-4F04-AE8A-6734FAE1F4D6}"/>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6" name="Footer Placeholder 5">
            <a:extLst>
              <a:ext uri="{FF2B5EF4-FFF2-40B4-BE49-F238E27FC236}">
                <a16:creationId xmlns:a16="http://schemas.microsoft.com/office/drawing/2014/main" id="{2D2FED91-6B26-4B92-A89C-0FC3EC1BF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68D6EE-9B27-456D-B446-E42F776987C6}"/>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206400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B129-00A6-4975-91CA-7045D8BBB0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1480D-9725-41A6-99C2-7DA01CF13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74CA2A-5238-4D12-804C-E1BD4C11ED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98BA7C-2078-4374-929C-AF10A1B73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D8FA4-165F-4C81-86CC-E5ED440DF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B7A5E-80AB-4588-BCFB-C2110515D933}"/>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8" name="Footer Placeholder 7">
            <a:extLst>
              <a:ext uri="{FF2B5EF4-FFF2-40B4-BE49-F238E27FC236}">
                <a16:creationId xmlns:a16="http://schemas.microsoft.com/office/drawing/2014/main" id="{4A1B5B35-E15D-4D83-9922-466D0CD547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3E8702-2650-47EC-94CA-053BD53D0F59}"/>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263504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9B77-BE51-40E4-9FAD-2DF42E7742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5FA40-B947-43D5-BCF5-0AC853AEB04E}"/>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4" name="Footer Placeholder 3">
            <a:extLst>
              <a:ext uri="{FF2B5EF4-FFF2-40B4-BE49-F238E27FC236}">
                <a16:creationId xmlns:a16="http://schemas.microsoft.com/office/drawing/2014/main" id="{3BEF4D4F-47CF-49BC-B58A-2781E9C9C0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D4B636-B598-42F2-9B4C-86D1979BD985}"/>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359384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72DFE-E08E-4B5B-8222-A95F88016CBE}"/>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3" name="Footer Placeholder 2">
            <a:extLst>
              <a:ext uri="{FF2B5EF4-FFF2-40B4-BE49-F238E27FC236}">
                <a16:creationId xmlns:a16="http://schemas.microsoft.com/office/drawing/2014/main" id="{D5FBFBE8-8397-4697-A9F1-E51CAA279D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F505D8-F708-47F7-82BE-F2E601618CD0}"/>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229299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BBC6-66B9-4065-9AE7-96234EE30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7B8A27-2937-45C3-8D71-368CD1A3E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778A2A-4973-4AA0-AE51-869199C38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D7252-9E16-4CC8-9FED-9164263FDD75}"/>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6" name="Footer Placeholder 5">
            <a:extLst>
              <a:ext uri="{FF2B5EF4-FFF2-40B4-BE49-F238E27FC236}">
                <a16:creationId xmlns:a16="http://schemas.microsoft.com/office/drawing/2014/main" id="{6C0E3836-8B1D-4354-839B-68B97EEA66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305B9-C9A1-416F-ABC6-445A1E3E4F29}"/>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18473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6169-95A7-4E23-9D8E-769118C62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E3D58-1F20-45EB-872B-85E616D6C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745976-0637-4BEA-95E4-6FD1DB35F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89A10-6B07-4BCE-AFE6-8AFCDDDB29D2}"/>
              </a:ext>
            </a:extLst>
          </p:cNvPr>
          <p:cNvSpPr>
            <a:spLocks noGrp="1"/>
          </p:cNvSpPr>
          <p:nvPr>
            <p:ph type="dt" sz="half" idx="10"/>
          </p:nvPr>
        </p:nvSpPr>
        <p:spPr/>
        <p:txBody>
          <a:bodyPr/>
          <a:lstStyle/>
          <a:p>
            <a:fld id="{EFA73C78-9995-45B2-8AFE-3E8396E1EB55}" type="datetimeFigureOut">
              <a:rPr lang="en-US" smtClean="0"/>
              <a:t>4/11/2022</a:t>
            </a:fld>
            <a:endParaRPr lang="en-US" dirty="0"/>
          </a:p>
        </p:txBody>
      </p:sp>
      <p:sp>
        <p:nvSpPr>
          <p:cNvPr id="6" name="Footer Placeholder 5">
            <a:extLst>
              <a:ext uri="{FF2B5EF4-FFF2-40B4-BE49-F238E27FC236}">
                <a16:creationId xmlns:a16="http://schemas.microsoft.com/office/drawing/2014/main" id="{057EE510-E9BD-4741-BF9B-81B64632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15C456-B180-4623-8123-CA73E6157BB0}"/>
              </a:ext>
            </a:extLst>
          </p:cNvPr>
          <p:cNvSpPr>
            <a:spLocks noGrp="1"/>
          </p:cNvSpPr>
          <p:nvPr>
            <p:ph type="sldNum" sz="quarter" idx="12"/>
          </p:nvPr>
        </p:nvSpPr>
        <p:spPr/>
        <p:txBody>
          <a:bodyPr/>
          <a:lstStyle/>
          <a:p>
            <a:fld id="{1FC6F0E5-FF07-47B8-8F1B-4083C918D5DB}" type="slidenum">
              <a:rPr lang="en-US" smtClean="0"/>
              <a:t>‹#›</a:t>
            </a:fld>
            <a:endParaRPr lang="en-US" dirty="0"/>
          </a:p>
        </p:txBody>
      </p:sp>
    </p:spTree>
    <p:extLst>
      <p:ext uri="{BB962C8B-B14F-4D97-AF65-F5344CB8AC3E}">
        <p14:creationId xmlns:p14="http://schemas.microsoft.com/office/powerpoint/2010/main" val="292538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2DFF0-7E08-402F-BEC9-589D27361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E24E5-5A8F-4F9B-B34D-707356D4B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AFE72-323F-46AF-820A-A226C4C6B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73C78-9995-45B2-8AFE-3E8396E1EB55}" type="datetimeFigureOut">
              <a:rPr lang="en-US" smtClean="0"/>
              <a:t>4/11/2022</a:t>
            </a:fld>
            <a:endParaRPr lang="en-US" dirty="0"/>
          </a:p>
        </p:txBody>
      </p:sp>
      <p:sp>
        <p:nvSpPr>
          <p:cNvPr id="5" name="Footer Placeholder 4">
            <a:extLst>
              <a:ext uri="{FF2B5EF4-FFF2-40B4-BE49-F238E27FC236}">
                <a16:creationId xmlns:a16="http://schemas.microsoft.com/office/drawing/2014/main" id="{36A2A105-4E68-433B-81BD-192D75CB1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8A4A21-AE13-4833-8030-00BF5AFC7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6F0E5-FF07-47B8-8F1B-4083C918D5DB}" type="slidenum">
              <a:rPr lang="en-US" smtClean="0"/>
              <a:t>‹#›</a:t>
            </a:fld>
            <a:endParaRPr lang="en-US" dirty="0"/>
          </a:p>
        </p:txBody>
      </p:sp>
    </p:spTree>
    <p:extLst>
      <p:ext uri="{BB962C8B-B14F-4D97-AF65-F5344CB8AC3E}">
        <p14:creationId xmlns:p14="http://schemas.microsoft.com/office/powerpoint/2010/main" val="378694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7.png"/><Relationship Id="rId18" Type="http://schemas.openxmlformats.org/officeDocument/2006/relationships/image" Target="../media/image3.jpg"/><Relationship Id="rId3" Type="http://schemas.openxmlformats.org/officeDocument/2006/relationships/customXml" Target="../ink/ink1.xml"/><Relationship Id="rId7" Type="http://schemas.openxmlformats.org/officeDocument/2006/relationships/image" Target="../media/image4.png"/><Relationship Id="rId12" Type="http://schemas.openxmlformats.org/officeDocument/2006/relationships/customXml" Target="../ink/ink4.xml"/><Relationship Id="rId17" Type="http://schemas.openxmlformats.org/officeDocument/2006/relationships/image" Target="../media/image2.jpg"/><Relationship Id="rId2" Type="http://schemas.openxmlformats.org/officeDocument/2006/relationships/image" Target="../media/image1.png"/><Relationship Id="rId16" Type="http://schemas.openxmlformats.org/officeDocument/2006/relationships/hyperlink" Target="mailto:timothy.j.eash@usace.army.mil" TargetMode="External"/><Relationship Id="rId1" Type="http://schemas.openxmlformats.org/officeDocument/2006/relationships/slideLayout" Target="../slideLayouts/slideLayout1.xml"/><Relationship Id="rId11" Type="http://schemas.openxmlformats.org/officeDocument/2006/relationships/image" Target="../media/image6.png"/><Relationship Id="rId15" Type="http://schemas.openxmlformats.org/officeDocument/2006/relationships/image" Target="../media/image8.png"/><Relationship Id="rId10" Type="http://schemas.openxmlformats.org/officeDocument/2006/relationships/customXml" Target="../ink/ink3.xml"/><Relationship Id="rId19" Type="http://schemas.openxmlformats.org/officeDocument/2006/relationships/image" Target="../media/image4.JPG"/><Relationship Id="rId9" Type="http://schemas.openxmlformats.org/officeDocument/2006/relationships/image" Target="../media/image5.png"/><Relationship Id="rId14" Type="http://schemas.openxmlformats.org/officeDocument/2006/relationships/customXml" Target="../ink/ink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USACE_logo">
            <a:extLst>
              <a:ext uri="{FF2B5EF4-FFF2-40B4-BE49-F238E27FC236}">
                <a16:creationId xmlns:a16="http://schemas.microsoft.com/office/drawing/2014/main" id="{2899F580-1347-443E-B701-082B42BD7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95" y="187625"/>
            <a:ext cx="1544638" cy="454025"/>
          </a:xfrm>
          <a:prstGeom prst="rect">
            <a:avLst/>
          </a:prstGeom>
          <a:solidFill>
            <a:schemeClr val="bg1">
              <a:lumMod val="95000"/>
            </a:schemeClr>
          </a:solidFill>
          <a:ln w="19050">
            <a:solidFill>
              <a:schemeClr val="tx1"/>
            </a:solidFill>
          </a:ln>
          <a:effectLst/>
        </p:spPr>
      </p:pic>
      <p:sp>
        <p:nvSpPr>
          <p:cNvPr id="5" name="TextBox 4">
            <a:extLst>
              <a:ext uri="{FF2B5EF4-FFF2-40B4-BE49-F238E27FC236}">
                <a16:creationId xmlns:a16="http://schemas.microsoft.com/office/drawing/2014/main" id="{779CAD08-1F22-45E3-81C8-F408CDC2318F}"/>
              </a:ext>
            </a:extLst>
          </p:cNvPr>
          <p:cNvSpPr txBox="1"/>
          <p:nvPr/>
        </p:nvSpPr>
        <p:spPr>
          <a:xfrm>
            <a:off x="2646218" y="336850"/>
            <a:ext cx="8097982" cy="738664"/>
          </a:xfrm>
          <a:prstGeom prst="rect">
            <a:avLst/>
          </a:prstGeom>
          <a:noFill/>
        </p:spPr>
        <p:txBody>
          <a:bodyPr wrap="square" rtlCol="0">
            <a:spAutoFit/>
          </a:bodyPr>
          <a:lstStyle/>
          <a:p>
            <a:r>
              <a:rPr lang="en-US" sz="2400" b="1" dirty="0"/>
              <a:t>Begin Your Career as a Civilian Employee Now! </a:t>
            </a:r>
          </a:p>
          <a:p>
            <a:r>
              <a:rPr lang="en-US" dirty="0"/>
              <a:t>Join the St. Louis District, U.S. Army Corps of Engineers (USACE), Mark Twain Lake</a:t>
            </a:r>
          </a:p>
        </p:txBody>
      </p:sp>
      <p:sp>
        <p:nvSpPr>
          <p:cNvPr id="8" name="TextBox 7">
            <a:extLst>
              <a:ext uri="{FF2B5EF4-FFF2-40B4-BE49-F238E27FC236}">
                <a16:creationId xmlns:a16="http://schemas.microsoft.com/office/drawing/2014/main" id="{F3FACD5F-3BB0-4DBC-AF8B-75831E8D2CB8}"/>
              </a:ext>
            </a:extLst>
          </p:cNvPr>
          <p:cNvSpPr txBox="1"/>
          <p:nvPr/>
        </p:nvSpPr>
        <p:spPr>
          <a:xfrm>
            <a:off x="109994" y="986946"/>
            <a:ext cx="1101969" cy="276999"/>
          </a:xfrm>
          <a:prstGeom prst="rect">
            <a:avLst/>
          </a:prstGeom>
          <a:noFill/>
        </p:spPr>
        <p:txBody>
          <a:bodyPr wrap="square" rtlCol="0">
            <a:spAutoFit/>
          </a:bodyPr>
          <a:lstStyle/>
          <a:p>
            <a:r>
              <a:rPr lang="en-US" sz="1200" b="1" i="1" dirty="0">
                <a:solidFill>
                  <a:srgbClr val="CC0000"/>
                </a:solidFill>
              </a:rPr>
              <a:t>USACE Vision</a:t>
            </a:r>
          </a:p>
        </p:txBody>
      </p:sp>
      <p:sp>
        <p:nvSpPr>
          <p:cNvPr id="11" name="TextBox 10">
            <a:extLst>
              <a:ext uri="{FF2B5EF4-FFF2-40B4-BE49-F238E27FC236}">
                <a16:creationId xmlns:a16="http://schemas.microsoft.com/office/drawing/2014/main" id="{20CE20AF-F3F1-4BF0-83BC-09CF2A560358}"/>
              </a:ext>
            </a:extLst>
          </p:cNvPr>
          <p:cNvSpPr txBox="1"/>
          <p:nvPr/>
        </p:nvSpPr>
        <p:spPr>
          <a:xfrm>
            <a:off x="109994" y="1209501"/>
            <a:ext cx="1393491" cy="507831"/>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Engineering solutions for our Nation’s toughest challenges.</a:t>
            </a:r>
          </a:p>
        </p:txBody>
      </p:sp>
      <p:sp>
        <p:nvSpPr>
          <p:cNvPr id="12" name="TextBox 11">
            <a:extLst>
              <a:ext uri="{FF2B5EF4-FFF2-40B4-BE49-F238E27FC236}">
                <a16:creationId xmlns:a16="http://schemas.microsoft.com/office/drawing/2014/main" id="{6E07E3FD-C3C4-4742-9B95-E57C02D2DE8B}"/>
              </a:ext>
            </a:extLst>
          </p:cNvPr>
          <p:cNvSpPr txBox="1"/>
          <p:nvPr/>
        </p:nvSpPr>
        <p:spPr>
          <a:xfrm>
            <a:off x="109994" y="1782350"/>
            <a:ext cx="1101969" cy="276999"/>
          </a:xfrm>
          <a:prstGeom prst="rect">
            <a:avLst/>
          </a:prstGeom>
          <a:noFill/>
        </p:spPr>
        <p:txBody>
          <a:bodyPr wrap="square" rtlCol="0">
            <a:spAutoFit/>
          </a:bodyPr>
          <a:lstStyle/>
          <a:p>
            <a:r>
              <a:rPr lang="en-US" sz="1200" b="1" i="1" dirty="0">
                <a:solidFill>
                  <a:srgbClr val="CC0000"/>
                </a:solidFill>
              </a:rPr>
              <a:t>USACE Vision</a:t>
            </a:r>
          </a:p>
        </p:txBody>
      </p:sp>
      <p:sp>
        <p:nvSpPr>
          <p:cNvPr id="13" name="TextBox 12">
            <a:extLst>
              <a:ext uri="{FF2B5EF4-FFF2-40B4-BE49-F238E27FC236}">
                <a16:creationId xmlns:a16="http://schemas.microsoft.com/office/drawing/2014/main" id="{14974BC1-B40C-424A-AA48-F268768B1D8B}"/>
              </a:ext>
            </a:extLst>
          </p:cNvPr>
          <p:cNvSpPr txBox="1"/>
          <p:nvPr/>
        </p:nvSpPr>
        <p:spPr>
          <a:xfrm>
            <a:off x="116635" y="2075837"/>
            <a:ext cx="1544637" cy="1200329"/>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Deliver vital public and military engineering services; partnering in peace and war to strengthen our Nation’s security, energize the economy and reduce risks from disasters.</a:t>
            </a:r>
          </a:p>
        </p:txBody>
      </p:sp>
      <p:cxnSp>
        <p:nvCxnSpPr>
          <p:cNvPr id="15" name="Straight Connector 14">
            <a:extLst>
              <a:ext uri="{FF2B5EF4-FFF2-40B4-BE49-F238E27FC236}">
                <a16:creationId xmlns:a16="http://schemas.microsoft.com/office/drawing/2014/main" id="{553C058C-4C68-41FB-8DA9-B14191660772}"/>
              </a:ext>
            </a:extLst>
          </p:cNvPr>
          <p:cNvCxnSpPr>
            <a:cxnSpLocks/>
          </p:cNvCxnSpPr>
          <p:nvPr/>
        </p:nvCxnSpPr>
        <p:spPr>
          <a:xfrm>
            <a:off x="211015" y="3354941"/>
            <a:ext cx="1917299" cy="0"/>
          </a:xfrm>
          <a:prstGeom prst="line">
            <a:avLst/>
          </a:prstGeom>
          <a:ln w="127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2408DCB-0676-4240-943E-255FA44C9D55}"/>
              </a:ext>
            </a:extLst>
          </p:cNvPr>
          <p:cNvSpPr txBox="1"/>
          <p:nvPr/>
        </p:nvSpPr>
        <p:spPr>
          <a:xfrm>
            <a:off x="116635" y="3417740"/>
            <a:ext cx="2170921" cy="461665"/>
          </a:xfrm>
          <a:prstGeom prst="rect">
            <a:avLst/>
          </a:prstGeom>
          <a:noFill/>
        </p:spPr>
        <p:txBody>
          <a:bodyPr wrap="square" rtlCol="0">
            <a:spAutoFit/>
          </a:bodyPr>
          <a:lstStyle/>
          <a:p>
            <a:r>
              <a:rPr lang="en-US" sz="1200" b="1" i="1" dirty="0">
                <a:solidFill>
                  <a:srgbClr val="CC0000"/>
                </a:solidFill>
              </a:rPr>
              <a:t>Operations Division, USACE- St. Louis, Mark Twain Lake</a:t>
            </a:r>
            <a:endParaRPr lang="en-US" sz="1200" dirty="0"/>
          </a:p>
        </p:txBody>
      </p:sp>
      <p:sp>
        <p:nvSpPr>
          <p:cNvPr id="18" name="TextBox 17">
            <a:extLst>
              <a:ext uri="{FF2B5EF4-FFF2-40B4-BE49-F238E27FC236}">
                <a16:creationId xmlns:a16="http://schemas.microsoft.com/office/drawing/2014/main" id="{C2BAA15D-FA3C-4320-B6F7-57BDB260C120}"/>
              </a:ext>
            </a:extLst>
          </p:cNvPr>
          <p:cNvSpPr txBox="1"/>
          <p:nvPr/>
        </p:nvSpPr>
        <p:spPr>
          <a:xfrm>
            <a:off x="124847" y="3842985"/>
            <a:ext cx="4483896" cy="2446824"/>
          </a:xfrm>
          <a:prstGeom prst="rect">
            <a:avLst/>
          </a:prstGeom>
          <a:noFill/>
        </p:spPr>
        <p:txBody>
          <a:bodyPr wrap="square" rtlCol="0">
            <a:spAutoFit/>
          </a:bodyPr>
          <a:lstStyle/>
          <a:p>
            <a:pPr fontAlgn="base"/>
            <a:r>
              <a:rPr lang="en-US" sz="900" dirty="0">
                <a:latin typeface="Arial" panose="020B0604020202020204" pitchFamily="34" charset="0"/>
                <a:cs typeface="Arial" panose="020B0604020202020204" pitchFamily="34" charset="0"/>
              </a:rPr>
              <a:t>We have a variety of </a:t>
            </a:r>
            <a:r>
              <a:rPr lang="en-US" sz="900" b="1" i="1" u="sng" dirty="0">
                <a:latin typeface="Arial" panose="020B0604020202020204" pitchFamily="34" charset="0"/>
                <a:cs typeface="Arial" panose="020B0604020202020204" pitchFamily="34" charset="0"/>
              </a:rPr>
              <a:t>entry-level</a:t>
            </a:r>
            <a:r>
              <a:rPr lang="en-US" sz="900" dirty="0">
                <a:latin typeface="Arial" panose="020B0604020202020204" pitchFamily="34" charset="0"/>
                <a:cs typeface="Arial" panose="020B0604020202020204" pitchFamily="34" charset="0"/>
              </a:rPr>
              <a:t>, temporary (3 to 6 month) Park Ranger</a:t>
            </a:r>
          </a:p>
          <a:p>
            <a:pPr fontAlgn="base"/>
            <a:r>
              <a:rPr lang="en-US" sz="900" dirty="0">
                <a:latin typeface="Arial" panose="020B0604020202020204" pitchFamily="34" charset="0"/>
                <a:cs typeface="Arial" panose="020B0604020202020204" pitchFamily="34" charset="0"/>
              </a:rPr>
              <a:t>positions, and longer, </a:t>
            </a:r>
            <a:r>
              <a:rPr lang="en-US" sz="900" b="1" i="1" u="sng" dirty="0">
                <a:latin typeface="Arial" panose="020B0604020202020204" pitchFamily="34" charset="0"/>
                <a:cs typeface="Arial" panose="020B0604020202020204" pitchFamily="34" charset="0"/>
              </a:rPr>
              <a:t>Term </a:t>
            </a:r>
            <a:r>
              <a:rPr lang="en-US" sz="900" dirty="0">
                <a:latin typeface="Arial" panose="020B0604020202020204" pitchFamily="34" charset="0"/>
                <a:cs typeface="Arial" panose="020B0604020202020204" pitchFamily="34" charset="0"/>
              </a:rPr>
              <a:t>(13 months) Park Ranger positions open for </a:t>
            </a:r>
          </a:p>
          <a:p>
            <a:pPr fontAlgn="base"/>
            <a:r>
              <a:rPr lang="en-US" sz="900" dirty="0">
                <a:latin typeface="Arial" panose="020B0604020202020204" pitchFamily="34" charset="0"/>
                <a:cs typeface="Arial" panose="020B0604020202020204" pitchFamily="34" charset="0"/>
              </a:rPr>
              <a:t>those with related experience. Term positions may extend beyond 13</a:t>
            </a:r>
          </a:p>
          <a:p>
            <a:pPr fontAlgn="base"/>
            <a:r>
              <a:rPr lang="en-US" sz="900" dirty="0">
                <a:latin typeface="Arial" panose="020B0604020202020204" pitchFamily="34" charset="0"/>
                <a:cs typeface="Arial" panose="020B0604020202020204" pitchFamily="34" charset="0"/>
              </a:rPr>
              <a:t>months if budget permits and employee is performing satisfactorily, based  </a:t>
            </a:r>
          </a:p>
          <a:p>
            <a:pPr fontAlgn="base"/>
            <a:r>
              <a:rPr lang="en-US" sz="900" dirty="0">
                <a:latin typeface="Arial" panose="020B0604020202020204" pitchFamily="34" charset="0"/>
                <a:cs typeface="Arial" panose="020B0604020202020204" pitchFamily="34" charset="0"/>
              </a:rPr>
              <a:t>on performance ratings.</a:t>
            </a:r>
          </a:p>
          <a:p>
            <a:pPr fontAlgn="base"/>
            <a:endParaRPr lang="en-US" sz="900" dirty="0">
              <a:latin typeface="Arial" panose="020B0604020202020204" pitchFamily="34" charset="0"/>
              <a:cs typeface="Arial" panose="020B0604020202020204" pitchFamily="34" charset="0"/>
            </a:endParaRPr>
          </a:p>
          <a:p>
            <a:pPr fontAlgn="base"/>
            <a:r>
              <a:rPr lang="en-US" sz="900" dirty="0">
                <a:latin typeface="Arial" panose="020B0604020202020204" pitchFamily="34" charset="0"/>
                <a:cs typeface="Arial" panose="020B0604020202020204" pitchFamily="34" charset="0"/>
              </a:rPr>
              <a:t>The type of work can include all aspects of project operations such as </a:t>
            </a:r>
          </a:p>
          <a:p>
            <a:pPr fontAlgn="base"/>
            <a:r>
              <a:rPr lang="en-US" sz="900" dirty="0">
                <a:latin typeface="Arial" panose="020B0604020202020204" pitchFamily="34" charset="0"/>
                <a:cs typeface="Arial" panose="020B0604020202020204" pitchFamily="34" charset="0"/>
              </a:rPr>
              <a:t>natural resources, recreation and flood risk management. Work activities </a:t>
            </a:r>
          </a:p>
          <a:p>
            <a:pPr fontAlgn="base"/>
            <a:r>
              <a:rPr lang="en-US" sz="900" dirty="0">
                <a:latin typeface="Arial" panose="020B0604020202020204" pitchFamily="34" charset="0"/>
                <a:cs typeface="Arial" panose="020B0604020202020204" pitchFamily="34" charset="0"/>
              </a:rPr>
              <a:t>include one, or more, of the following:</a:t>
            </a:r>
          </a:p>
          <a:p>
            <a:pPr fontAlgn="base"/>
            <a:endParaRPr lang="en-US" sz="900" dirty="0">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900" dirty="0">
                <a:latin typeface="Arial" panose="020B0604020202020204" pitchFamily="34" charset="0"/>
                <a:cs typeface="Arial" panose="020B0604020202020204" pitchFamily="34" charset="0"/>
              </a:rPr>
              <a:t>Recreation and park administration </a:t>
            </a:r>
          </a:p>
          <a:p>
            <a:pPr marL="628650" lvl="1" indent="-171450" fontAlgn="base">
              <a:buFont typeface="Arial" panose="020B0604020202020204" pitchFamily="34" charset="0"/>
              <a:buChar char="•"/>
            </a:pPr>
            <a:r>
              <a:rPr lang="en-US" sz="900" dirty="0">
                <a:latin typeface="Arial" panose="020B0604020202020204" pitchFamily="34" charset="0"/>
                <a:cs typeface="Arial" panose="020B0604020202020204" pitchFamily="34" charset="0"/>
              </a:rPr>
              <a:t>Flood Risk Management</a:t>
            </a:r>
          </a:p>
          <a:p>
            <a:pPr marL="628650" lvl="1" indent="-171450" fontAlgn="base">
              <a:buFont typeface="Arial" panose="020B0604020202020204" pitchFamily="34" charset="0"/>
              <a:buChar char="•"/>
            </a:pPr>
            <a:r>
              <a:rPr lang="en-US" sz="900" dirty="0">
                <a:latin typeface="Arial" panose="020B0604020202020204" pitchFamily="34" charset="0"/>
                <a:cs typeface="Arial" panose="020B0604020202020204" pitchFamily="34" charset="0"/>
              </a:rPr>
              <a:t>Environmental stewardship, soil and water conservation</a:t>
            </a:r>
          </a:p>
          <a:p>
            <a:pPr marL="628650" lvl="1" indent="-171450" fontAlgn="base">
              <a:buFont typeface="Arial" panose="020B0604020202020204" pitchFamily="34" charset="0"/>
              <a:buChar char="•"/>
            </a:pPr>
            <a:r>
              <a:rPr lang="en-US" sz="900" dirty="0">
                <a:latin typeface="Arial" panose="020B0604020202020204" pitchFamily="34" charset="0"/>
                <a:cs typeface="Arial" panose="020B0604020202020204" pitchFamily="34" charset="0"/>
              </a:rPr>
              <a:t>Fisheries and wildlife management</a:t>
            </a:r>
          </a:p>
          <a:p>
            <a:pPr marL="628650" lvl="1" indent="-171450" fontAlgn="base">
              <a:buFont typeface="Arial" panose="020B0604020202020204" pitchFamily="34" charset="0"/>
              <a:buChar char="•"/>
            </a:pPr>
            <a:r>
              <a:rPr lang="en-US" sz="900" dirty="0">
                <a:latin typeface="Arial" panose="020B0604020202020204" pitchFamily="34" charset="0"/>
                <a:cs typeface="Arial" panose="020B0604020202020204" pitchFamily="34" charset="0"/>
              </a:rPr>
              <a:t>Public Relations</a:t>
            </a:r>
          </a:p>
          <a:p>
            <a:pPr marL="628650" lvl="1" indent="-171450" fontAlgn="base">
              <a:buFont typeface="Arial" panose="020B0604020202020204" pitchFamily="34" charset="0"/>
              <a:buChar char="•"/>
            </a:pPr>
            <a:r>
              <a:rPr lang="en-US" sz="900" dirty="0">
                <a:latin typeface="Arial" panose="020B0604020202020204" pitchFamily="34" charset="0"/>
                <a:cs typeface="Arial" panose="020B0604020202020204" pitchFamily="34" charset="0"/>
              </a:rPr>
              <a:t>Historic property management and protection</a:t>
            </a:r>
          </a:p>
          <a:p>
            <a:pPr marL="628650" lvl="1" indent="-171450" fontAlgn="base">
              <a:buFont typeface="Arial" panose="020B0604020202020204" pitchFamily="34" charset="0"/>
              <a:buChar char="•"/>
            </a:pPr>
            <a:r>
              <a:rPr lang="en-US" sz="900" dirty="0">
                <a:latin typeface="Arial" panose="020B0604020202020204" pitchFamily="34" charset="0"/>
                <a:cs typeface="Arial" panose="020B0604020202020204" pitchFamily="34" charset="0"/>
              </a:rPr>
              <a:t>Visitor assistance, public safety, and education</a:t>
            </a:r>
          </a:p>
        </p:txBody>
      </p:sp>
      <p:sp>
        <p:nvSpPr>
          <p:cNvPr id="26" name="TextBox 25">
            <a:extLst>
              <a:ext uri="{FF2B5EF4-FFF2-40B4-BE49-F238E27FC236}">
                <a16:creationId xmlns:a16="http://schemas.microsoft.com/office/drawing/2014/main" id="{66E2126C-002D-402B-92F8-BC109E384F11}"/>
              </a:ext>
            </a:extLst>
          </p:cNvPr>
          <p:cNvSpPr txBox="1"/>
          <p:nvPr/>
        </p:nvSpPr>
        <p:spPr>
          <a:xfrm>
            <a:off x="8533805" y="1060865"/>
            <a:ext cx="2242038" cy="369332"/>
          </a:xfrm>
          <a:prstGeom prst="rect">
            <a:avLst/>
          </a:prstGeom>
          <a:noFill/>
        </p:spPr>
        <p:txBody>
          <a:bodyPr wrap="square" rtlCol="0">
            <a:spAutoFit/>
          </a:bodyPr>
          <a:lstStyle/>
          <a:p>
            <a:r>
              <a:rPr lang="en-US" sz="1800" b="1" i="1" dirty="0">
                <a:latin typeface="Arial" panose="020B0604020202020204" pitchFamily="34" charset="0"/>
                <a:cs typeface="Arial" panose="020B0604020202020204" pitchFamily="34" charset="0"/>
              </a:rPr>
              <a:t>Job Information</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9" name="Ink 28">
                <a:extLst>
                  <a:ext uri="{FF2B5EF4-FFF2-40B4-BE49-F238E27FC236}">
                    <a16:creationId xmlns:a16="http://schemas.microsoft.com/office/drawing/2014/main" id="{F2A374EF-BCE9-4335-B2E2-9C52041C8D47}"/>
                  </a:ext>
                </a:extLst>
              </p14:cNvPr>
              <p14:cNvContentPartPr/>
              <p14:nvPr/>
            </p14:nvContentPartPr>
            <p14:xfrm>
              <a:off x="8412342" y="6004938"/>
              <a:ext cx="10800" cy="360"/>
            </p14:xfrm>
          </p:contentPart>
        </mc:Choice>
        <mc:Fallback xmlns="">
          <p:pic>
            <p:nvPicPr>
              <p:cNvPr id="29" name="Ink 28">
                <a:extLst>
                  <a:ext uri="{FF2B5EF4-FFF2-40B4-BE49-F238E27FC236}">
                    <a16:creationId xmlns:a16="http://schemas.microsoft.com/office/drawing/2014/main" id="{F2A374EF-BCE9-4335-B2E2-9C52041C8D47}"/>
                  </a:ext>
                </a:extLst>
              </p:cNvPr>
              <p:cNvPicPr/>
              <p:nvPr/>
            </p:nvPicPr>
            <p:blipFill>
              <a:blip r:embed="rId7"/>
              <a:stretch>
                <a:fillRect/>
              </a:stretch>
            </p:blipFill>
            <p:spPr>
              <a:xfrm>
                <a:off x="8394342" y="5897298"/>
                <a:ext cx="4644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30" name="Ink 29">
                <a:extLst>
                  <a:ext uri="{FF2B5EF4-FFF2-40B4-BE49-F238E27FC236}">
                    <a16:creationId xmlns:a16="http://schemas.microsoft.com/office/drawing/2014/main" id="{A2301FF0-6C8C-4370-A1AE-7A66405424B9}"/>
                  </a:ext>
                </a:extLst>
              </p14:cNvPr>
              <p14:cNvContentPartPr/>
              <p14:nvPr/>
            </p14:nvContentPartPr>
            <p14:xfrm>
              <a:off x="8176542" y="3126378"/>
              <a:ext cx="360" cy="3960"/>
            </p14:xfrm>
          </p:contentPart>
        </mc:Choice>
        <mc:Fallback xmlns="">
          <p:pic>
            <p:nvPicPr>
              <p:cNvPr id="30" name="Ink 29">
                <a:extLst>
                  <a:ext uri="{FF2B5EF4-FFF2-40B4-BE49-F238E27FC236}">
                    <a16:creationId xmlns:a16="http://schemas.microsoft.com/office/drawing/2014/main" id="{A2301FF0-6C8C-4370-A1AE-7A66405424B9}"/>
                  </a:ext>
                </a:extLst>
              </p:cNvPr>
              <p:cNvPicPr/>
              <p:nvPr/>
            </p:nvPicPr>
            <p:blipFill>
              <a:blip r:embed="rId9"/>
              <a:stretch>
                <a:fillRect/>
              </a:stretch>
            </p:blipFill>
            <p:spPr>
              <a:xfrm>
                <a:off x="8158542" y="3018378"/>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31" name="Ink 30">
                <a:extLst>
                  <a:ext uri="{FF2B5EF4-FFF2-40B4-BE49-F238E27FC236}">
                    <a16:creationId xmlns:a16="http://schemas.microsoft.com/office/drawing/2014/main" id="{D563BDFE-A6DE-45A2-9E76-849A220CE460}"/>
                  </a:ext>
                </a:extLst>
              </p14:cNvPr>
              <p14:cNvContentPartPr/>
              <p14:nvPr/>
            </p14:nvContentPartPr>
            <p14:xfrm>
              <a:off x="8519262" y="6256218"/>
              <a:ext cx="360" cy="3960"/>
            </p14:xfrm>
          </p:contentPart>
        </mc:Choice>
        <mc:Fallback xmlns="">
          <p:pic>
            <p:nvPicPr>
              <p:cNvPr id="31" name="Ink 30">
                <a:extLst>
                  <a:ext uri="{FF2B5EF4-FFF2-40B4-BE49-F238E27FC236}">
                    <a16:creationId xmlns:a16="http://schemas.microsoft.com/office/drawing/2014/main" id="{D563BDFE-A6DE-45A2-9E76-849A220CE460}"/>
                  </a:ext>
                </a:extLst>
              </p:cNvPr>
              <p:cNvPicPr/>
              <p:nvPr/>
            </p:nvPicPr>
            <p:blipFill>
              <a:blip r:embed="rId11"/>
              <a:stretch>
                <a:fillRect/>
              </a:stretch>
            </p:blipFill>
            <p:spPr>
              <a:xfrm>
                <a:off x="8501622" y="6148578"/>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32" name="Ink 31">
                <a:extLst>
                  <a:ext uri="{FF2B5EF4-FFF2-40B4-BE49-F238E27FC236}">
                    <a16:creationId xmlns:a16="http://schemas.microsoft.com/office/drawing/2014/main" id="{590AC0AD-AD5C-4CDC-A07D-3C34A89AC2F8}"/>
                  </a:ext>
                </a:extLst>
              </p14:cNvPr>
              <p14:cNvContentPartPr/>
              <p14:nvPr/>
            </p14:nvContentPartPr>
            <p14:xfrm>
              <a:off x="8703942" y="5864178"/>
              <a:ext cx="5760" cy="9360"/>
            </p14:xfrm>
          </p:contentPart>
        </mc:Choice>
        <mc:Fallback xmlns="">
          <p:pic>
            <p:nvPicPr>
              <p:cNvPr id="32" name="Ink 31">
                <a:extLst>
                  <a:ext uri="{FF2B5EF4-FFF2-40B4-BE49-F238E27FC236}">
                    <a16:creationId xmlns:a16="http://schemas.microsoft.com/office/drawing/2014/main" id="{590AC0AD-AD5C-4CDC-A07D-3C34A89AC2F8}"/>
                  </a:ext>
                </a:extLst>
              </p:cNvPr>
              <p:cNvPicPr/>
              <p:nvPr/>
            </p:nvPicPr>
            <p:blipFill>
              <a:blip r:embed="rId13"/>
              <a:stretch>
                <a:fillRect/>
              </a:stretch>
            </p:blipFill>
            <p:spPr>
              <a:xfrm>
                <a:off x="8686302" y="5756178"/>
                <a:ext cx="41400" cy="225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33" name="Ink 32">
                <a:extLst>
                  <a:ext uri="{FF2B5EF4-FFF2-40B4-BE49-F238E27FC236}">
                    <a16:creationId xmlns:a16="http://schemas.microsoft.com/office/drawing/2014/main" id="{156C4D28-81B5-4C3D-A02C-6C7F3C9E1D00}"/>
                  </a:ext>
                </a:extLst>
              </p14:cNvPr>
              <p14:cNvContentPartPr/>
              <p14:nvPr/>
            </p14:nvContentPartPr>
            <p14:xfrm>
              <a:off x="8660382" y="5714418"/>
              <a:ext cx="360" cy="360"/>
            </p14:xfrm>
          </p:contentPart>
        </mc:Choice>
        <mc:Fallback xmlns="">
          <p:pic>
            <p:nvPicPr>
              <p:cNvPr id="33" name="Ink 32">
                <a:extLst>
                  <a:ext uri="{FF2B5EF4-FFF2-40B4-BE49-F238E27FC236}">
                    <a16:creationId xmlns:a16="http://schemas.microsoft.com/office/drawing/2014/main" id="{156C4D28-81B5-4C3D-A02C-6C7F3C9E1D00}"/>
                  </a:ext>
                </a:extLst>
              </p:cNvPr>
              <p:cNvPicPr/>
              <p:nvPr/>
            </p:nvPicPr>
            <p:blipFill>
              <a:blip r:embed="rId15"/>
              <a:stretch>
                <a:fillRect/>
              </a:stretch>
            </p:blipFill>
            <p:spPr>
              <a:xfrm>
                <a:off x="8642382" y="5606778"/>
                <a:ext cx="36000" cy="216000"/>
              </a:xfrm>
              <a:prstGeom prst="rect">
                <a:avLst/>
              </a:prstGeom>
            </p:spPr>
          </p:pic>
        </mc:Fallback>
      </mc:AlternateContent>
      <p:sp>
        <p:nvSpPr>
          <p:cNvPr id="36" name="Oval 35">
            <a:extLst>
              <a:ext uri="{FF2B5EF4-FFF2-40B4-BE49-F238E27FC236}">
                <a16:creationId xmlns:a16="http://schemas.microsoft.com/office/drawing/2014/main" id="{64DA4313-68CE-4477-86DA-EF783E3C6949}"/>
              </a:ext>
            </a:extLst>
          </p:cNvPr>
          <p:cNvSpPr/>
          <p:nvPr/>
        </p:nvSpPr>
        <p:spPr>
          <a:xfrm>
            <a:off x="8252559" y="1428939"/>
            <a:ext cx="292776" cy="31132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Black" panose="020B0A04020102020204" pitchFamily="34" charset="0"/>
              </a:rPr>
              <a:t>1</a:t>
            </a:r>
          </a:p>
        </p:txBody>
      </p:sp>
      <p:sp>
        <p:nvSpPr>
          <p:cNvPr id="45" name="Oval 44">
            <a:extLst>
              <a:ext uri="{FF2B5EF4-FFF2-40B4-BE49-F238E27FC236}">
                <a16:creationId xmlns:a16="http://schemas.microsoft.com/office/drawing/2014/main" id="{B807B627-EE7C-40CC-B902-723A75C9E377}"/>
              </a:ext>
            </a:extLst>
          </p:cNvPr>
          <p:cNvSpPr/>
          <p:nvPr/>
        </p:nvSpPr>
        <p:spPr>
          <a:xfrm>
            <a:off x="8252559" y="1854371"/>
            <a:ext cx="292776" cy="31132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Black" panose="020B0A04020102020204" pitchFamily="34" charset="0"/>
              </a:rPr>
              <a:t>2</a:t>
            </a:r>
          </a:p>
        </p:txBody>
      </p:sp>
      <p:sp>
        <p:nvSpPr>
          <p:cNvPr id="51" name="TextBox 50">
            <a:extLst>
              <a:ext uri="{FF2B5EF4-FFF2-40B4-BE49-F238E27FC236}">
                <a16:creationId xmlns:a16="http://schemas.microsoft.com/office/drawing/2014/main" id="{CBC9F66A-93DF-4B95-87F2-1E327F5988B8}"/>
              </a:ext>
            </a:extLst>
          </p:cNvPr>
          <p:cNvSpPr txBox="1"/>
          <p:nvPr/>
        </p:nvSpPr>
        <p:spPr>
          <a:xfrm>
            <a:off x="8576359" y="1398292"/>
            <a:ext cx="3029126" cy="5547673"/>
          </a:xfrm>
          <a:prstGeom prst="rect">
            <a:avLst/>
          </a:prstGeom>
          <a:noFill/>
        </p:spPr>
        <p:txBody>
          <a:bodyPr wrap="square" rtlCol="0">
            <a:spAutoFit/>
          </a:bodyPr>
          <a:lstStyle/>
          <a:p>
            <a:r>
              <a:rPr lang="en-US" sz="900" dirty="0"/>
              <a:t>Occupation Series:</a:t>
            </a:r>
          </a:p>
          <a:p>
            <a:r>
              <a:rPr lang="en-US" sz="900" dirty="0"/>
              <a:t>*Park Ranger (0025 Series)</a:t>
            </a:r>
          </a:p>
          <a:p>
            <a:endParaRPr lang="en-US" sz="900" dirty="0"/>
          </a:p>
          <a:p>
            <a:r>
              <a:rPr lang="en-US" sz="900" dirty="0"/>
              <a:t>Pay:</a:t>
            </a:r>
          </a:p>
          <a:p>
            <a:r>
              <a:rPr lang="en-US" sz="900" dirty="0"/>
              <a:t>* Park Ranger (temporary), starting hourly wage of $15.30 (GS-02) to $15.92 (GS-04) per hour</a:t>
            </a:r>
          </a:p>
          <a:p>
            <a:r>
              <a:rPr lang="en-US" sz="900" dirty="0"/>
              <a:t>* Park Ranger (Term- 13 months), starting annual salary of  $36,118 (GS-05) </a:t>
            </a:r>
          </a:p>
          <a:p>
            <a:endParaRPr lang="en-US" sz="900" dirty="0"/>
          </a:p>
          <a:p>
            <a:r>
              <a:rPr lang="en-US" sz="900" dirty="0"/>
              <a:t>Location: </a:t>
            </a:r>
          </a:p>
          <a:p>
            <a:r>
              <a:rPr lang="en-US" sz="900" dirty="0"/>
              <a:t>Mark Twain Lake, 20642 Highway J</a:t>
            </a:r>
          </a:p>
          <a:p>
            <a:r>
              <a:rPr lang="en-US" sz="900" dirty="0"/>
              <a:t>Mark Twain Lake, Missouri 63456</a:t>
            </a:r>
          </a:p>
          <a:p>
            <a:endParaRPr lang="en-US" sz="900" dirty="0"/>
          </a:p>
          <a:p>
            <a:r>
              <a:rPr lang="en-US" sz="900" dirty="0"/>
              <a:t>Competencies Required: Leadership, teamwork, and communication.</a:t>
            </a:r>
          </a:p>
          <a:p>
            <a:endParaRPr lang="en-US" sz="900" dirty="0"/>
          </a:p>
          <a:p>
            <a:r>
              <a:rPr lang="en-US" sz="900" dirty="0"/>
              <a:t>For Additional Information:</a:t>
            </a:r>
          </a:p>
          <a:p>
            <a:r>
              <a:rPr lang="en-US" sz="900" dirty="0"/>
              <a:t>Contact Tim Eash at 573-735-4097</a:t>
            </a:r>
          </a:p>
          <a:p>
            <a:endParaRPr lang="en-US" sz="900" dirty="0"/>
          </a:p>
          <a:p>
            <a:endParaRPr lang="en-US" b="1" i="1"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To Apply</a:t>
            </a:r>
          </a:p>
          <a:p>
            <a:pPr>
              <a:spcBef>
                <a:spcPts val="600"/>
              </a:spcBef>
            </a:pPr>
            <a:r>
              <a:rPr lang="en-US" sz="1050" b="1" dirty="0"/>
              <a:t>Provide a copy of your resume and unofficial transcript to Tim Eash: </a:t>
            </a:r>
            <a:r>
              <a:rPr lang="en-US" sz="1050" b="1" dirty="0">
                <a:hlinkClick r:id="rId16"/>
              </a:rPr>
              <a:t>timothy.j.eash@usace.army.mil</a:t>
            </a:r>
            <a:endParaRPr lang="en-US" sz="1050" b="1" dirty="0"/>
          </a:p>
          <a:p>
            <a:endParaRPr lang="en-US" sz="900" dirty="0"/>
          </a:p>
          <a:p>
            <a:r>
              <a:rPr lang="en-US" sz="900" b="1" u="sng" dirty="0"/>
              <a:t>Please note</a:t>
            </a:r>
            <a:r>
              <a:rPr lang="en-US" sz="900" b="1" dirty="0"/>
              <a:t>: </a:t>
            </a:r>
            <a:r>
              <a:rPr lang="en-US" sz="900" dirty="0"/>
              <a:t>This announcement will close on April 22, 2022.  If resumes are not received from enough qualified applicants to fill all positions by that date, the announcement period may be extended.  Call the phone number above for additional information.</a:t>
            </a:r>
          </a:p>
          <a:p>
            <a:endParaRPr lang="en-US" sz="900" dirty="0"/>
          </a:p>
          <a:p>
            <a:r>
              <a:rPr lang="en-US" sz="1000" b="1" u="sng" dirty="0">
                <a:effectLst/>
                <a:latin typeface="Calibri" panose="020F0502020204030204" pitchFamily="34" charset="0"/>
                <a:ea typeface="Calibri" panose="020F0502020204030204" pitchFamily="34" charset="0"/>
                <a:cs typeface="Calibri" panose="020F0502020204030204" pitchFamily="34" charset="0"/>
              </a:rPr>
              <a:t>Human Resources POC</a:t>
            </a:r>
            <a:r>
              <a:rPr lang="en-US" sz="1000" b="1" dirty="0">
                <a:effectLst/>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Calibri" panose="020F0502020204030204" pitchFamily="34" charset="0"/>
                <a:cs typeface="Calibri" panose="020F0502020204030204" pitchFamily="34" charset="0"/>
              </a:rPr>
              <a:t>Michael Dawkins</a:t>
            </a:r>
            <a:r>
              <a:rPr lang="en-US" sz="1000" dirty="0">
                <a:effectLst/>
                <a:latin typeface="Calibri" panose="020F0502020204030204" pitchFamily="34" charset="0"/>
                <a:ea typeface="Calibri" panose="020F0502020204030204" pitchFamily="34" charset="0"/>
                <a:cs typeface="Calibri" panose="020F0502020204030204" pitchFamily="34" charset="0"/>
              </a:rPr>
              <a:t>, </a:t>
            </a:r>
          </a:p>
          <a:p>
            <a:r>
              <a:rPr lang="en-US" sz="1000" dirty="0">
                <a:effectLst/>
                <a:latin typeface="Calibri" panose="020F0502020204030204" pitchFamily="34" charset="0"/>
                <a:ea typeface="Calibri" panose="020F0502020204030204" pitchFamily="34" charset="0"/>
                <a:cs typeface="Calibri" panose="020F0502020204030204" pitchFamily="34" charset="0"/>
              </a:rPr>
              <a:t>HR Specialist, 314-331-8442, Michael.B.Dawkins@usace.army.mil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a:p>
            <a:pPr marL="171450" indent="-171450">
              <a:buFont typeface="Arial" panose="020B0604020202020204" pitchFamily="34" charset="0"/>
              <a:buChar char="•"/>
            </a:pPr>
            <a:endParaRPr lang="en-US" sz="900" dirty="0"/>
          </a:p>
        </p:txBody>
      </p:sp>
      <p:sp>
        <p:nvSpPr>
          <p:cNvPr id="52" name="Oval 51">
            <a:extLst>
              <a:ext uri="{FF2B5EF4-FFF2-40B4-BE49-F238E27FC236}">
                <a16:creationId xmlns:a16="http://schemas.microsoft.com/office/drawing/2014/main" id="{775ADE2F-002B-4815-91E2-C69E730306D6}"/>
              </a:ext>
            </a:extLst>
          </p:cNvPr>
          <p:cNvSpPr/>
          <p:nvPr/>
        </p:nvSpPr>
        <p:spPr>
          <a:xfrm>
            <a:off x="8264762" y="2674785"/>
            <a:ext cx="292776" cy="31132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Black" panose="020B0A04020102020204" pitchFamily="34" charset="0"/>
              </a:rPr>
              <a:t>3</a:t>
            </a:r>
          </a:p>
        </p:txBody>
      </p:sp>
      <p:sp>
        <p:nvSpPr>
          <p:cNvPr id="59" name="Oval 58">
            <a:extLst>
              <a:ext uri="{FF2B5EF4-FFF2-40B4-BE49-F238E27FC236}">
                <a16:creationId xmlns:a16="http://schemas.microsoft.com/office/drawing/2014/main" id="{8FE02337-6EDB-4C5B-A662-464F45904A0C}"/>
              </a:ext>
            </a:extLst>
          </p:cNvPr>
          <p:cNvSpPr/>
          <p:nvPr/>
        </p:nvSpPr>
        <p:spPr>
          <a:xfrm>
            <a:off x="8274902" y="3201876"/>
            <a:ext cx="292776" cy="31132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Black" panose="020B0A04020102020204" pitchFamily="34" charset="0"/>
              </a:rPr>
              <a:t>4</a:t>
            </a:r>
          </a:p>
        </p:txBody>
      </p:sp>
      <p:cxnSp>
        <p:nvCxnSpPr>
          <p:cNvPr id="3" name="Straight Connector 2">
            <a:extLst>
              <a:ext uri="{FF2B5EF4-FFF2-40B4-BE49-F238E27FC236}">
                <a16:creationId xmlns:a16="http://schemas.microsoft.com/office/drawing/2014/main" id="{0A6C3AE7-7CA8-426D-9862-A301769D1024}"/>
              </a:ext>
            </a:extLst>
          </p:cNvPr>
          <p:cNvCxnSpPr>
            <a:cxnSpLocks/>
          </p:cNvCxnSpPr>
          <p:nvPr/>
        </p:nvCxnSpPr>
        <p:spPr>
          <a:xfrm>
            <a:off x="8660382" y="3780692"/>
            <a:ext cx="2365172"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descr="A sunset over a body of water&#10;&#10;Description automatically generated">
            <a:extLst>
              <a:ext uri="{FF2B5EF4-FFF2-40B4-BE49-F238E27FC236}">
                <a16:creationId xmlns:a16="http://schemas.microsoft.com/office/drawing/2014/main" id="{B26FE56F-3FE6-4309-80DA-6078940EC83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93127" y="3803129"/>
            <a:ext cx="2014140" cy="2648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person standing on top of a dirt field&#10;&#10;Description automatically generated">
            <a:extLst>
              <a:ext uri="{FF2B5EF4-FFF2-40B4-BE49-F238E27FC236}">
                <a16:creationId xmlns:a16="http://schemas.microsoft.com/office/drawing/2014/main" id="{5116E49E-F278-4015-87D2-8EEB55AE15F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66329" y="3803129"/>
            <a:ext cx="1950189" cy="2648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river running through a fence&#10;&#10;Description automatically generated">
            <a:extLst>
              <a:ext uri="{FF2B5EF4-FFF2-40B4-BE49-F238E27FC236}">
                <a16:creationId xmlns:a16="http://schemas.microsoft.com/office/drawing/2014/main" id="{C9EB47D8-68DC-4683-96C9-BF66F2B2E25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14980" y="1060865"/>
            <a:ext cx="5479792" cy="2666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8323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066C-C08C-4DDE-9A1C-01DED19F08E8}"/>
              </a:ext>
            </a:extLst>
          </p:cNvPr>
          <p:cNvSpPr>
            <a:spLocks noGrp="1"/>
          </p:cNvSpPr>
          <p:nvPr>
            <p:ph type="title"/>
          </p:nvPr>
        </p:nvSpPr>
        <p:spPr>
          <a:xfrm>
            <a:off x="838200" y="365125"/>
            <a:ext cx="10515600" cy="1358167"/>
          </a:xfrm>
        </p:spPr>
        <p:txBody>
          <a:bodyPr/>
          <a:lstStyle/>
          <a:p>
            <a:r>
              <a:rPr lang="en-US" dirty="0"/>
              <a:t>Park Ranger Job Duties</a:t>
            </a:r>
          </a:p>
        </p:txBody>
      </p:sp>
      <p:sp>
        <p:nvSpPr>
          <p:cNvPr id="3" name="Content Placeholder 2">
            <a:extLst>
              <a:ext uri="{FF2B5EF4-FFF2-40B4-BE49-F238E27FC236}">
                <a16:creationId xmlns:a16="http://schemas.microsoft.com/office/drawing/2014/main" id="{743853FE-6D80-4CCF-AD64-49160D717544}"/>
              </a:ext>
            </a:extLst>
          </p:cNvPr>
          <p:cNvSpPr>
            <a:spLocks noGrp="1"/>
          </p:cNvSpPr>
          <p:nvPr>
            <p:ph idx="1"/>
          </p:nvPr>
        </p:nvSpPr>
        <p:spPr/>
        <p:txBody>
          <a:bodyPr>
            <a:normAutofit fontScale="40000" lnSpcReduction="20000"/>
          </a:bodyPr>
          <a:lstStyle/>
          <a:p>
            <a:pPr marL="0" marR="0" lvl="0" indent="0">
              <a:lnSpc>
                <a:spcPct val="107000"/>
              </a:lnSpc>
              <a:spcBef>
                <a:spcPts val="0"/>
              </a:spcBef>
              <a:spcAft>
                <a:spcPts val="600"/>
              </a:spcAft>
              <a:buSzPts val="1000"/>
              <a:buNone/>
              <a:tabLst>
                <a:tab pos="457200" algn="l"/>
              </a:tabLst>
            </a:pPr>
            <a:r>
              <a:rPr lang="en-US" sz="2800" dirty="0">
                <a:solidFill>
                  <a:srgbClr val="212121"/>
                </a:solidFill>
                <a:ea typeface="Times New Roman" panose="02020603050405020304" pitchFamily="18" charset="0"/>
                <a:cs typeface="Times New Roman" panose="02020603050405020304" pitchFamily="18" charset="0"/>
              </a:rPr>
              <a:t>May include the following*:</a:t>
            </a: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Serves as a uniformed ranger with designation as an Officer of the United States for the </a:t>
            </a:r>
            <a:r>
              <a:rPr lang="en-US" sz="2800" dirty="0">
                <a:solidFill>
                  <a:srgbClr val="212121"/>
                </a:solidFill>
                <a:ea typeface="Times New Roman" panose="02020603050405020304" pitchFamily="18" charset="0"/>
                <a:cs typeface="Calibri" panose="020F0502020204030204" pitchFamily="34" charset="0"/>
              </a:rPr>
              <a:t>purpose</a:t>
            </a:r>
            <a:r>
              <a:rPr lang="en-US" sz="2800" dirty="0">
                <a:solidFill>
                  <a:srgbClr val="212121"/>
                </a:solidFill>
                <a:ea typeface="Times New Roman" panose="02020603050405020304" pitchFamily="18" charset="0"/>
                <a:cs typeface="Times New Roman" panose="02020603050405020304" pitchFamily="18" charset="0"/>
              </a:rPr>
              <a:t> of enforcing pertinent regulations and laws.</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Patrols the project areas, operating a boat or motor vehicle, to observe and check compliance with regulatory and administrative requirements.</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Makes various personal contacts to explain policies and regulations to project visitors and to guide public recreation users on natural resources values and responsibility for land stewardship. </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Plans, promotes, and presents visitor information programs, such as environmental awareness programs, water safety programs, wildlife observation, and volunteer opportunities.</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Long and short-range planning, administration, coordination and management of various project activities (i.e., of environmental stewardship, recreation, park administration, public relations, visitor assistance, and public safety).</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Plans and executes natural resources analyses pertaining to forest management (including disease and insect control), wildlife management, natural, cultural, and historical resource interpretation, and public safety hazards.</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Participates in conservation, preservation, restoration and use of project natural and cultural resources.</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Prescribes and implements resource management actions that promote biodiversity and native species re-establishment.</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Evaluates proposed real estate and shoreline uses for environmental, cultural, and public use impacts and performs outgrant and shoreline use inspections.</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dirty="0">
                <a:solidFill>
                  <a:srgbClr val="212121"/>
                </a:solidFill>
                <a:ea typeface="Times New Roman" panose="02020603050405020304" pitchFamily="18" charset="0"/>
                <a:cs typeface="Times New Roman" panose="02020603050405020304" pitchFamily="18" charset="0"/>
              </a:rPr>
              <a:t>Assist with park maintenance activities.</a:t>
            </a: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dirty="0">
                <a:ea typeface="Calibri" panose="020F0502020204030204" pitchFamily="34" charset="0"/>
              </a:rPr>
              <a:t>Conducts c</a:t>
            </a:r>
            <a:r>
              <a:rPr lang="en-US" dirty="0">
                <a:effectLst/>
                <a:ea typeface="Calibri" panose="020F0502020204030204" pitchFamily="34" charset="0"/>
              </a:rPr>
              <a:t>ontract inspections under the project’s quality assurance program ensuring contractor’s meet contract specifications related to service and light construction work.</a:t>
            </a:r>
            <a:endParaRPr lang="en-US"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Assist with project's environmental compliance program.</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Collects and records piezometer/weir/outfall information and reports to District Office.</a:t>
            </a:r>
            <a:endParaRPr lang="en-US" sz="2800" dirty="0">
              <a:solidFill>
                <a:srgbClr val="21212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800" dirty="0">
                <a:solidFill>
                  <a:srgbClr val="212121"/>
                </a:solidFill>
                <a:ea typeface="Times New Roman" panose="02020603050405020304" pitchFamily="18" charset="0"/>
                <a:cs typeface="Times New Roman" panose="02020603050405020304" pitchFamily="18" charset="0"/>
              </a:rPr>
              <a:t>Inspects dam and appurtenant structures and equipment using standard inspection checklists supporting Flood Risk Management requirements.</a:t>
            </a:r>
          </a:p>
          <a:p>
            <a:pPr marL="0" marR="0" lvl="0" indent="0">
              <a:lnSpc>
                <a:spcPct val="107000"/>
              </a:lnSpc>
              <a:spcBef>
                <a:spcPts val="0"/>
              </a:spcBef>
              <a:spcAft>
                <a:spcPts val="600"/>
              </a:spcAft>
              <a:buSzPts val="1000"/>
              <a:buNone/>
              <a:tabLst>
                <a:tab pos="457200" algn="l"/>
              </a:tabLst>
            </a:pPr>
            <a:r>
              <a:rPr lang="en-US" dirty="0">
                <a:solidFill>
                  <a:srgbClr val="212121"/>
                </a:solidFill>
                <a:cs typeface="Times New Roman" panose="02020603050405020304" pitchFamily="18" charset="0"/>
              </a:rPr>
              <a:t>	*Actual duties will be dependent on </a:t>
            </a:r>
            <a:r>
              <a:rPr lang="en-US">
                <a:solidFill>
                  <a:srgbClr val="212121"/>
                </a:solidFill>
                <a:cs typeface="Times New Roman" panose="02020603050405020304" pitchFamily="18" charset="0"/>
              </a:rPr>
              <a:t>which section </a:t>
            </a:r>
            <a:r>
              <a:rPr lang="en-US" dirty="0">
                <a:solidFill>
                  <a:srgbClr val="212121"/>
                </a:solidFill>
                <a:cs typeface="Times New Roman" panose="02020603050405020304" pitchFamily="18" charset="0"/>
              </a:rPr>
              <a:t>(Visitor Assistance, Interpretive Services and Outreach, Natural Resources and Facilities Management) one is assigned. </a:t>
            </a:r>
            <a:endParaRPr lang="en-US" dirty="0"/>
          </a:p>
        </p:txBody>
      </p:sp>
    </p:spTree>
    <p:extLst>
      <p:ext uri="{BB962C8B-B14F-4D97-AF65-F5344CB8AC3E}">
        <p14:creationId xmlns:p14="http://schemas.microsoft.com/office/powerpoint/2010/main" val="223214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F06E-03C3-48B9-9EC8-D7AC75999577}"/>
              </a:ext>
            </a:extLst>
          </p:cNvPr>
          <p:cNvSpPr>
            <a:spLocks noGrp="1"/>
          </p:cNvSpPr>
          <p:nvPr>
            <p:ph type="title"/>
          </p:nvPr>
        </p:nvSpPr>
        <p:spPr>
          <a:xfrm>
            <a:off x="838200" y="365125"/>
            <a:ext cx="10515600" cy="988889"/>
          </a:xfrm>
        </p:spPr>
        <p:txBody>
          <a:bodyPr/>
          <a:lstStyle/>
          <a:p>
            <a:r>
              <a:rPr lang="en-US" dirty="0"/>
              <a:t>Park Ranger Qualifications</a:t>
            </a:r>
          </a:p>
        </p:txBody>
      </p:sp>
      <p:sp>
        <p:nvSpPr>
          <p:cNvPr id="3" name="Content Placeholder 2">
            <a:extLst>
              <a:ext uri="{FF2B5EF4-FFF2-40B4-BE49-F238E27FC236}">
                <a16:creationId xmlns:a16="http://schemas.microsoft.com/office/drawing/2014/main" id="{DF30ADE6-7C99-4203-895A-1580D9A86639}"/>
              </a:ext>
            </a:extLst>
          </p:cNvPr>
          <p:cNvSpPr>
            <a:spLocks noGrp="1"/>
          </p:cNvSpPr>
          <p:nvPr>
            <p:ph idx="1"/>
          </p:nvPr>
        </p:nvSpPr>
        <p:spPr>
          <a:xfrm>
            <a:off x="838200" y="1178169"/>
            <a:ext cx="10515600" cy="5574323"/>
          </a:xfrm>
        </p:spPr>
        <p:txBody>
          <a:bodyPr>
            <a:noAutofit/>
          </a:bodyPr>
          <a:lstStyle/>
          <a:p>
            <a:pPr marL="0" indent="0">
              <a:lnSpc>
                <a:spcPct val="107000"/>
              </a:lnSpc>
              <a:buNone/>
            </a:pPr>
            <a:r>
              <a:rPr lang="en-US" sz="900" b="1" u="sng" dirty="0">
                <a:solidFill>
                  <a:srgbClr val="212121"/>
                </a:solidFill>
                <a:ea typeface="Times New Roman" panose="02020603050405020304" pitchFamily="18" charset="0"/>
                <a:cs typeface="Times New Roman" panose="02020603050405020304" pitchFamily="18" charset="0"/>
              </a:rPr>
              <a:t>About the Position</a:t>
            </a:r>
          </a:p>
          <a:p>
            <a:pPr marL="0" indent="0">
              <a:lnSpc>
                <a:spcPct val="107000"/>
              </a:lnSpc>
              <a:buNone/>
            </a:pPr>
            <a:r>
              <a:rPr lang="en-US" sz="900" dirty="0">
                <a:solidFill>
                  <a:srgbClr val="212121"/>
                </a:solidFill>
                <a:ea typeface="Times New Roman" panose="02020603050405020304" pitchFamily="18" charset="0"/>
                <a:cs typeface="Times New Roman" panose="02020603050405020304" pitchFamily="18" charset="0"/>
              </a:rPr>
              <a:t>Temporary positions will be filled at the GS-02, GS-03 or GS-04 level.  These are considered entry level, training positions.  As appropriate time in grade requirements are achieved, promotion up to the GS-04 level is possible, if performance is satisfactory.  </a:t>
            </a:r>
          </a:p>
          <a:p>
            <a:pPr marL="0" indent="0">
              <a:lnSpc>
                <a:spcPct val="107000"/>
              </a:lnSpc>
              <a:buNone/>
            </a:pPr>
            <a:r>
              <a:rPr lang="en-US" sz="900" dirty="0">
                <a:solidFill>
                  <a:srgbClr val="212121"/>
                </a:solidFill>
                <a:ea typeface="Times New Roman" panose="02020603050405020304" pitchFamily="18" charset="0"/>
                <a:cs typeface="Times New Roman" panose="02020603050405020304" pitchFamily="18" charset="0"/>
              </a:rPr>
              <a:t>Term positions will be filled at the GS-05. </a:t>
            </a:r>
          </a:p>
          <a:p>
            <a:pPr marL="0" indent="0">
              <a:lnSpc>
                <a:spcPct val="0"/>
              </a:lnSpc>
              <a:spcAft>
                <a:spcPts val="600"/>
              </a:spcAft>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endParaRPr lang="en-US" sz="900" b="1" u="sng" dirty="0">
              <a:solidFill>
                <a:srgbClr val="212121"/>
              </a:solidFill>
              <a:ea typeface="Calibri" panose="020F0502020204030204" pitchFamily="34" charset="0"/>
              <a:cs typeface="Times New Roman" panose="02020603050405020304" pitchFamily="18" charset="0"/>
            </a:endParaRPr>
          </a:p>
          <a:p>
            <a:pPr marL="0" indent="0">
              <a:lnSpc>
                <a:spcPct val="0"/>
              </a:lnSpc>
              <a:spcBef>
                <a:spcPts val="0"/>
              </a:spcBef>
              <a:buNone/>
            </a:pPr>
            <a:r>
              <a:rPr lang="en-US" sz="900" b="1" u="sng" dirty="0">
                <a:solidFill>
                  <a:srgbClr val="212121"/>
                </a:solidFill>
                <a:ea typeface="Calibri" panose="020F0502020204030204" pitchFamily="34" charset="0"/>
                <a:cs typeface="Times New Roman" panose="02020603050405020304" pitchFamily="18" charset="0"/>
              </a:rPr>
              <a:t>Temporary Positions (Up to six (6) months per year)</a:t>
            </a:r>
            <a:r>
              <a:rPr lang="en-US" sz="900" b="1" dirty="0">
                <a:solidFill>
                  <a:srgbClr val="212121"/>
                </a:solidFill>
                <a:ea typeface="Calibri" panose="020F0502020204030204" pitchFamily="34" charset="0"/>
                <a:cs typeface="Times New Roman" panose="02020603050405020304" pitchFamily="18" charset="0"/>
              </a:rPr>
              <a:t>:</a:t>
            </a:r>
          </a:p>
          <a:p>
            <a:pPr marL="0" indent="0">
              <a:lnSpc>
                <a:spcPct val="107000"/>
              </a:lnSpc>
              <a:buNone/>
            </a:pPr>
            <a:r>
              <a:rPr lang="en-US" sz="900" b="1" dirty="0">
                <a:solidFill>
                  <a:srgbClr val="212121"/>
                </a:solidFill>
                <a:ea typeface="Calibri" panose="020F0502020204030204" pitchFamily="34" charset="0"/>
                <a:cs typeface="Times New Roman" panose="02020603050405020304" pitchFamily="18" charset="0"/>
              </a:rPr>
              <a:t>GS-02:</a:t>
            </a:r>
            <a:br>
              <a:rPr lang="en-US" sz="900" dirty="0">
                <a:solidFill>
                  <a:srgbClr val="212121"/>
                </a:solidFill>
                <a:ea typeface="Calibri" panose="020F0502020204030204" pitchFamily="34" charset="0"/>
                <a:cs typeface="Times New Roman" panose="02020603050405020304" pitchFamily="18" charset="0"/>
              </a:rPr>
            </a:br>
            <a:r>
              <a:rPr lang="en-US" sz="900" b="1" dirty="0">
                <a:solidFill>
                  <a:srgbClr val="212121"/>
                </a:solidFill>
                <a:ea typeface="Calibri" panose="020F0502020204030204" pitchFamily="34" charset="0"/>
                <a:cs typeface="Times New Roman" panose="02020603050405020304" pitchFamily="18" charset="0"/>
              </a:rPr>
              <a:t>Education: </a:t>
            </a:r>
            <a:r>
              <a:rPr lang="en-US" sz="900" b="0" i="0" dirty="0">
                <a:solidFill>
                  <a:srgbClr val="363636"/>
                </a:solidFill>
                <a:effectLst/>
              </a:rPr>
              <a:t> High school graduation or equivalent (n</a:t>
            </a:r>
            <a:r>
              <a:rPr lang="en-US" sz="900" dirty="0">
                <a:solidFill>
                  <a:srgbClr val="212121"/>
                </a:solidFill>
                <a:ea typeface="Calibri" panose="020F0502020204030204" pitchFamily="34" charset="0"/>
                <a:cs typeface="Times New Roman" panose="02020603050405020304" pitchFamily="18" charset="0"/>
              </a:rPr>
              <a:t>ote: You must attach a copy of your transcripts) and six (6) months of general work experience.</a:t>
            </a:r>
          </a:p>
          <a:p>
            <a:pPr marL="0" indent="0">
              <a:lnSpc>
                <a:spcPct val="100000"/>
              </a:lnSpc>
              <a:spcBef>
                <a:spcPts val="0"/>
              </a:spcBef>
              <a:buNone/>
            </a:pPr>
            <a:endParaRPr lang="en-US" sz="900" b="1" dirty="0">
              <a:solidFill>
                <a:srgbClr val="212121"/>
              </a:solidFill>
              <a:ea typeface="Calibri" panose="020F0502020204030204" pitchFamily="34" charset="0"/>
              <a:cs typeface="Times New Roman" panose="02020603050405020304" pitchFamily="18" charset="0"/>
            </a:endParaRPr>
          </a:p>
          <a:p>
            <a:pPr marL="0" indent="0">
              <a:lnSpc>
                <a:spcPct val="120000"/>
              </a:lnSpc>
              <a:spcBef>
                <a:spcPts val="0"/>
              </a:spcBef>
              <a:buNone/>
            </a:pPr>
            <a:r>
              <a:rPr lang="en-US" sz="900" b="1" dirty="0">
                <a:solidFill>
                  <a:srgbClr val="212121"/>
                </a:solidFill>
                <a:ea typeface="Calibri" panose="020F0502020204030204" pitchFamily="34" charset="0"/>
                <a:cs typeface="Times New Roman" panose="02020603050405020304" pitchFamily="18" charset="0"/>
              </a:rPr>
              <a:t>GS-03:</a:t>
            </a:r>
          </a:p>
          <a:p>
            <a:pPr marL="0" indent="0" algn="just">
              <a:lnSpc>
                <a:spcPct val="120000"/>
              </a:lnSpc>
              <a:spcBef>
                <a:spcPts val="0"/>
              </a:spcBef>
              <a:buNone/>
            </a:pPr>
            <a:r>
              <a:rPr lang="en-US" sz="900" b="1" dirty="0">
                <a:solidFill>
                  <a:srgbClr val="212121"/>
                </a:solidFill>
                <a:ea typeface="Calibri" panose="020F0502020204030204" pitchFamily="34" charset="0"/>
                <a:cs typeface="Times New Roman" panose="02020603050405020304" pitchFamily="18" charset="0"/>
              </a:rPr>
              <a:t>Education: </a:t>
            </a:r>
            <a:r>
              <a:rPr lang="en-US" sz="900" b="0" i="0" dirty="0">
                <a:solidFill>
                  <a:srgbClr val="363636"/>
                </a:solidFill>
                <a:effectLst/>
              </a:rPr>
              <a:t> 1 year above high school with 6 semester hours of related course work (n</a:t>
            </a:r>
            <a:r>
              <a:rPr lang="en-US" sz="900" dirty="0">
                <a:solidFill>
                  <a:srgbClr val="212121"/>
                </a:solidFill>
                <a:ea typeface="Calibri" panose="020F0502020204030204" pitchFamily="34" charset="0"/>
                <a:cs typeface="Times New Roman" panose="02020603050405020304" pitchFamily="18" charset="0"/>
              </a:rPr>
              <a:t>ote: You must attach a copy of your transcripts) or</a:t>
            </a:r>
            <a:r>
              <a:rPr lang="en-US" sz="900" b="0" i="0" dirty="0">
                <a:solidFill>
                  <a:srgbClr val="363636"/>
                </a:solidFill>
                <a:effectLst/>
              </a:rPr>
              <a:t> six (6) months of general experience </a:t>
            </a:r>
            <a:r>
              <a:rPr lang="en-US" sz="900" dirty="0">
                <a:solidFill>
                  <a:srgbClr val="363636"/>
                </a:solidFill>
              </a:rPr>
              <a:t>or</a:t>
            </a:r>
            <a:r>
              <a:rPr lang="en-US" sz="900" b="0" i="0" dirty="0">
                <a:solidFill>
                  <a:srgbClr val="363636"/>
                </a:solidFill>
                <a:effectLst/>
              </a:rPr>
              <a:t> three (3) months of specialized experience.  </a:t>
            </a:r>
            <a:endParaRPr lang="en-US" sz="900" dirty="0">
              <a:solidFill>
                <a:srgbClr val="212121"/>
              </a:solidFill>
              <a:ea typeface="Calibri" panose="020F0502020204030204" pitchFamily="34" charset="0"/>
              <a:cs typeface="Times New Roman" panose="02020603050405020304" pitchFamily="18" charset="0"/>
            </a:endParaRPr>
          </a:p>
          <a:p>
            <a:pPr marL="0" indent="0">
              <a:lnSpc>
                <a:spcPct val="107000"/>
              </a:lnSpc>
              <a:buNone/>
            </a:pPr>
            <a:r>
              <a:rPr lang="en-US" sz="900" b="1" dirty="0">
                <a:ea typeface="Calibri" panose="020F0502020204030204" pitchFamily="34" charset="0"/>
                <a:cs typeface="Times New Roman" panose="02020603050405020304" pitchFamily="18" charset="0"/>
              </a:rPr>
              <a:t>GS-04:</a:t>
            </a:r>
          </a:p>
          <a:p>
            <a:pPr marL="0" indent="0">
              <a:lnSpc>
                <a:spcPct val="20000"/>
              </a:lnSpc>
              <a:buNone/>
            </a:pPr>
            <a:r>
              <a:rPr lang="en-US" sz="900" b="1" dirty="0">
                <a:solidFill>
                  <a:srgbClr val="212121"/>
                </a:solidFill>
                <a:ea typeface="Calibri" panose="020F0502020204030204" pitchFamily="34" charset="0"/>
                <a:cs typeface="Times New Roman" panose="02020603050405020304" pitchFamily="18" charset="0"/>
              </a:rPr>
              <a:t>Education: </a:t>
            </a:r>
            <a:r>
              <a:rPr lang="en-US" sz="900" b="0" i="0" dirty="0">
                <a:solidFill>
                  <a:srgbClr val="363636"/>
                </a:solidFill>
                <a:effectLst/>
              </a:rPr>
              <a:t> 2 years above high school with 12 semester hours of related course work (n</a:t>
            </a:r>
            <a:r>
              <a:rPr lang="en-US" sz="900" dirty="0">
                <a:solidFill>
                  <a:srgbClr val="212121"/>
                </a:solidFill>
                <a:ea typeface="Calibri" panose="020F0502020204030204" pitchFamily="34" charset="0"/>
                <a:cs typeface="Times New Roman" panose="02020603050405020304" pitchFamily="18" charset="0"/>
              </a:rPr>
              <a:t>ote: You must attach a copy of your transcripts)</a:t>
            </a:r>
            <a:r>
              <a:rPr lang="en-US" sz="900" b="0" i="0" dirty="0">
                <a:solidFill>
                  <a:srgbClr val="363636"/>
                </a:solidFill>
                <a:effectLst/>
              </a:rPr>
              <a:t> </a:t>
            </a:r>
            <a:r>
              <a:rPr lang="en-US" sz="900" dirty="0">
                <a:solidFill>
                  <a:srgbClr val="363636"/>
                </a:solidFill>
              </a:rPr>
              <a:t>or</a:t>
            </a:r>
            <a:r>
              <a:rPr lang="en-US" sz="900" b="0" i="0" dirty="0">
                <a:solidFill>
                  <a:srgbClr val="363636"/>
                </a:solidFill>
                <a:effectLst/>
              </a:rPr>
              <a:t> six (6) months of general experience </a:t>
            </a:r>
            <a:r>
              <a:rPr lang="en-US" sz="900" dirty="0">
                <a:solidFill>
                  <a:srgbClr val="363636"/>
                </a:solidFill>
              </a:rPr>
              <a:t>or</a:t>
            </a:r>
            <a:r>
              <a:rPr lang="en-US" sz="900" b="0" i="0" dirty="0">
                <a:solidFill>
                  <a:srgbClr val="363636"/>
                </a:solidFill>
                <a:effectLst/>
              </a:rPr>
              <a:t> six (6) months of specialized experience.</a:t>
            </a:r>
            <a:endParaRPr lang="en-US" sz="900" b="1" dirty="0">
              <a:ea typeface="Calibri" panose="020F0502020204030204" pitchFamily="34" charset="0"/>
              <a:cs typeface="Times New Roman" panose="02020603050405020304" pitchFamily="18" charset="0"/>
            </a:endParaRPr>
          </a:p>
          <a:p>
            <a:pPr marL="0" indent="0">
              <a:buNone/>
            </a:pPr>
            <a:r>
              <a:rPr lang="en-US" sz="900" b="1" u="sng" dirty="0">
                <a:solidFill>
                  <a:srgbClr val="212121"/>
                </a:solidFill>
                <a:ea typeface="Calibri" panose="020F0502020204030204" pitchFamily="34" charset="0"/>
                <a:cs typeface="Times New Roman" panose="02020603050405020304" pitchFamily="18" charset="0"/>
              </a:rPr>
              <a:t>Term Positions (13 months appointment- extensions possible if performance AND budget allow):</a:t>
            </a:r>
          </a:p>
          <a:p>
            <a:pPr marL="0" indent="0">
              <a:buNone/>
            </a:pPr>
            <a:r>
              <a:rPr lang="en-US" sz="900" b="1" dirty="0">
                <a:solidFill>
                  <a:srgbClr val="212121"/>
                </a:solidFill>
                <a:ea typeface="Calibri" panose="020F0502020204030204" pitchFamily="34" charset="0"/>
                <a:cs typeface="Times New Roman" panose="02020603050405020304" pitchFamily="18" charset="0"/>
              </a:rPr>
              <a:t>GS-05:</a:t>
            </a:r>
            <a:br>
              <a:rPr lang="en-US" sz="900" dirty="0">
                <a:solidFill>
                  <a:srgbClr val="212121"/>
                </a:solidFill>
                <a:ea typeface="Calibri" panose="020F0502020204030204" pitchFamily="34" charset="0"/>
                <a:cs typeface="Times New Roman" panose="02020603050405020304" pitchFamily="18" charset="0"/>
              </a:rPr>
            </a:br>
            <a:r>
              <a:rPr lang="en-US" sz="900" b="1" dirty="0">
                <a:solidFill>
                  <a:srgbClr val="212121"/>
                </a:solidFill>
                <a:ea typeface="Calibri" panose="020F0502020204030204" pitchFamily="34" charset="0"/>
                <a:cs typeface="Times New Roman" panose="02020603050405020304" pitchFamily="18" charset="0"/>
              </a:rPr>
              <a:t>Education: </a:t>
            </a:r>
            <a:r>
              <a:rPr lang="en-US" sz="900" dirty="0">
                <a:solidFill>
                  <a:srgbClr val="212121"/>
                </a:solidFill>
                <a:cs typeface="Times New Roman" panose="02020603050405020304" pitchFamily="18" charset="0"/>
              </a:rPr>
              <a:t>4-year course of study above high school leading to a bachelor's degree with 24 semester hours of related course work such as biological sciences, agriculture, natural resource management, chemistry, or related disciplines appropriate to the position or at least one year of specialized experience equivalent to the GS-05 grade level in the Federal service which includes</a:t>
            </a:r>
            <a:r>
              <a:rPr lang="en-US" sz="900" dirty="0">
                <a:solidFill>
                  <a:srgbClr val="212121"/>
                </a:solidFill>
                <a:ea typeface="Calibri" panose="020F0502020204030204" pitchFamily="34" charset="0"/>
                <a:cs typeface="Times New Roman" panose="02020603050405020304" pitchFamily="18" charset="0"/>
              </a:rPr>
              <a:t> providing organizational information to local, state and Federal agencies and/or the visiting public; and participating in programs designed to protect and further enhance fish, wildlife, vegetative and/or water resources.</a:t>
            </a:r>
            <a:r>
              <a:rPr lang="en-US" sz="900" dirty="0">
                <a:solidFill>
                  <a:srgbClr val="212121"/>
                </a:solidFill>
                <a:cs typeface="Times New Roman" panose="02020603050405020304" pitchFamily="18" charset="0"/>
              </a:rPr>
              <a:t> (Note: You must attach </a:t>
            </a:r>
            <a:r>
              <a:rPr lang="en-US" sz="900" dirty="0">
                <a:solidFill>
                  <a:srgbClr val="212121"/>
                </a:solidFill>
                <a:ea typeface="Calibri" panose="020F0502020204030204" pitchFamily="34" charset="0"/>
                <a:cs typeface="Times New Roman" panose="02020603050405020304" pitchFamily="18" charset="0"/>
              </a:rPr>
              <a:t>a copy of your transcripts.)</a:t>
            </a:r>
            <a:br>
              <a:rPr lang="en-US" sz="900" dirty="0">
                <a:solidFill>
                  <a:srgbClr val="212121"/>
                </a:solidFill>
                <a:ea typeface="Calibri" panose="020F0502020204030204" pitchFamily="34" charset="0"/>
                <a:cs typeface="Times New Roman" panose="02020603050405020304" pitchFamily="18" charset="0"/>
              </a:rPr>
            </a:br>
            <a:r>
              <a:rPr lang="en-US" sz="900" b="1" dirty="0">
                <a:solidFill>
                  <a:srgbClr val="212121"/>
                </a:solidFill>
                <a:ea typeface="Calibri" panose="020F0502020204030204" pitchFamily="34" charset="0"/>
                <a:cs typeface="Times New Roman" panose="02020603050405020304" pitchFamily="18" charset="0"/>
              </a:rPr>
              <a:t>OR</a:t>
            </a:r>
            <a:br>
              <a:rPr lang="en-US" sz="900" dirty="0">
                <a:solidFill>
                  <a:srgbClr val="212121"/>
                </a:solidFill>
                <a:ea typeface="Calibri" panose="020F0502020204030204" pitchFamily="34" charset="0"/>
                <a:cs typeface="Times New Roman" panose="02020603050405020304" pitchFamily="18" charset="0"/>
              </a:rPr>
            </a:br>
            <a:r>
              <a:rPr lang="en-US" sz="900" b="1" dirty="0">
                <a:solidFill>
                  <a:srgbClr val="212121"/>
                </a:solidFill>
                <a:ea typeface="Calibri" panose="020F0502020204030204" pitchFamily="34" charset="0"/>
                <a:cs typeface="Times New Roman" panose="02020603050405020304" pitchFamily="18" charset="0"/>
              </a:rPr>
              <a:t>Combination of education and experience:</a:t>
            </a:r>
            <a:r>
              <a:rPr lang="en-US" sz="900" dirty="0">
                <a:solidFill>
                  <a:srgbClr val="212121"/>
                </a:solidFill>
                <a:ea typeface="Calibri" panose="020F0502020204030204" pitchFamily="34" charset="0"/>
                <a:cs typeface="Times New Roman" panose="02020603050405020304" pitchFamily="18" charset="0"/>
              </a:rPr>
              <a:t> Courses equivalent to a major, as shown above, plus appropriate experience or additional education. (Note: You must attach a copy of your transcripts.)</a:t>
            </a:r>
            <a:br>
              <a:rPr lang="en-US" sz="900" dirty="0">
                <a:solidFill>
                  <a:srgbClr val="212121"/>
                </a:solidFill>
                <a:ea typeface="Calibri" panose="020F0502020204030204" pitchFamily="34" charset="0"/>
                <a:cs typeface="Times New Roman" panose="02020603050405020304" pitchFamily="18" charset="0"/>
              </a:rPr>
            </a:br>
            <a:r>
              <a:rPr lang="en-US" sz="900" b="1" dirty="0">
                <a:solidFill>
                  <a:srgbClr val="212121"/>
                </a:solidFill>
                <a:ea typeface="Calibri" panose="020F0502020204030204" pitchFamily="34" charset="0"/>
                <a:cs typeface="Times New Roman" panose="02020603050405020304" pitchFamily="18" charset="0"/>
              </a:rPr>
              <a:t>OR</a:t>
            </a:r>
            <a:br>
              <a:rPr lang="en-US" sz="900" dirty="0">
                <a:solidFill>
                  <a:srgbClr val="212121"/>
                </a:solidFill>
                <a:ea typeface="Calibri" panose="020F0502020204030204" pitchFamily="34" charset="0"/>
                <a:cs typeface="Times New Roman" panose="02020603050405020304" pitchFamily="18" charset="0"/>
              </a:rPr>
            </a:br>
            <a:r>
              <a:rPr lang="en-US" sz="900" b="1" dirty="0">
                <a:solidFill>
                  <a:srgbClr val="212121"/>
                </a:solidFill>
                <a:ea typeface="Calibri" panose="020F0502020204030204" pitchFamily="34" charset="0"/>
                <a:cs typeface="Times New Roman" panose="02020603050405020304" pitchFamily="18" charset="0"/>
              </a:rPr>
              <a:t>Combination of Education and Experience: </a:t>
            </a:r>
            <a:r>
              <a:rPr lang="en-US" sz="900" dirty="0">
                <a:solidFill>
                  <a:srgbClr val="212121"/>
                </a:solidFill>
                <a:ea typeface="Calibri" panose="020F0502020204030204" pitchFamily="34" charset="0"/>
                <a:cs typeface="Times New Roman" panose="02020603050405020304" pitchFamily="18" charset="0"/>
              </a:rPr>
              <a:t>A combination of education and experience may be used to qualify for this position as long as the computed percentage of the requirements is at least 100%. To compute the percentage of the requirements, divide your total months of experience by 12. Then divide the total number of completed graduate semester hours (or equivalent) beyond the second year (total graduate semester hours minus 36) by 18. Add the two percentages.</a:t>
            </a:r>
            <a:br>
              <a:rPr lang="en-US" sz="900" dirty="0">
                <a:solidFill>
                  <a:srgbClr val="212121"/>
                </a:solidFill>
                <a:ea typeface="Calibri" panose="020F0502020204030204" pitchFamily="34" charset="0"/>
                <a:cs typeface="Times New Roman" panose="02020603050405020304" pitchFamily="18" charset="0"/>
              </a:rPr>
            </a:br>
            <a:br>
              <a:rPr lang="en-US" sz="900" dirty="0">
                <a:solidFill>
                  <a:srgbClr val="212121"/>
                </a:solidFill>
                <a:ea typeface="Calibri" panose="020F0502020204030204" pitchFamily="34" charset="0"/>
                <a:cs typeface="Times New Roman" panose="02020603050405020304" pitchFamily="18" charset="0"/>
              </a:rPr>
            </a:br>
            <a:endParaRPr lang="en-US" sz="900" dirty="0"/>
          </a:p>
        </p:txBody>
      </p:sp>
    </p:spTree>
    <p:extLst>
      <p:ext uri="{BB962C8B-B14F-4D97-AF65-F5344CB8AC3E}">
        <p14:creationId xmlns:p14="http://schemas.microsoft.com/office/powerpoint/2010/main" val="285970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E111-EA2F-47AF-AB0B-77DE3C1F7284}"/>
              </a:ext>
            </a:extLst>
          </p:cNvPr>
          <p:cNvSpPr>
            <a:spLocks noGrp="1"/>
          </p:cNvSpPr>
          <p:nvPr>
            <p:ph type="title"/>
          </p:nvPr>
        </p:nvSpPr>
        <p:spPr/>
        <p:txBody>
          <a:bodyPr/>
          <a:lstStyle/>
          <a:p>
            <a:r>
              <a:rPr lang="en-US" sz="4400" dirty="0">
                <a:solidFill>
                  <a:srgbClr val="212121"/>
                </a:solidFill>
                <a:ea typeface="Times New Roman" panose="02020603050405020304" pitchFamily="18" charset="0"/>
                <a:cs typeface="Calibri Light" panose="020F0302020204030204" pitchFamily="34" charset="0"/>
              </a:rPr>
              <a:t>Conditions of Employment</a:t>
            </a:r>
            <a:endParaRPr lang="en-US" dirty="0">
              <a:cs typeface="Calibri Light" panose="020F0302020204030204" pitchFamily="34" charset="0"/>
            </a:endParaRPr>
          </a:p>
        </p:txBody>
      </p:sp>
      <p:sp>
        <p:nvSpPr>
          <p:cNvPr id="3" name="TextBox 2">
            <a:extLst>
              <a:ext uri="{FF2B5EF4-FFF2-40B4-BE49-F238E27FC236}">
                <a16:creationId xmlns:a16="http://schemas.microsoft.com/office/drawing/2014/main" id="{33C655BE-D0A9-47B5-A166-2147B029B5E0}"/>
              </a:ext>
            </a:extLst>
          </p:cNvPr>
          <p:cNvSpPr txBox="1"/>
          <p:nvPr/>
        </p:nvSpPr>
        <p:spPr>
          <a:xfrm>
            <a:off x="838200" y="1490103"/>
            <a:ext cx="10931305" cy="3504486"/>
          </a:xfrm>
          <a:prstGeom prst="rect">
            <a:avLst/>
          </a:prstGeom>
          <a:noFill/>
        </p:spPr>
        <p:txBody>
          <a:bodyPr wrap="square" rtlCol="0">
            <a:spAutoFit/>
          </a:bodyPr>
          <a:lstStyle/>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Appointment may be subject to a suitability or fitness determination, as determined by a completed background investigation.</a:t>
            </a:r>
            <a:endParaRPr lang="en-US" sz="1800"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 valid state-issued driver’s license is required for this position.</a:t>
            </a:r>
            <a:endParaRPr lang="en-US" sz="1800"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This is a uniformed position and employee will be expected to maintain all uniform and personal appearance standards per U.S. Army Corps of Engineers regulations.  </a:t>
            </a:r>
            <a:endParaRPr lang="en-US" sz="1800"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Must be able to maintain Corps of Engineers certification for Citation Authority. </a:t>
            </a:r>
            <a:endParaRPr lang="en-US" sz="1800"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Must be able to maintain required Corps of Engineers certification for operation of the motorboat.</a:t>
            </a:r>
            <a:endParaRPr lang="en-US" sz="1800"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This position is covered by the Civilian Drug Testing Program. Pre-employment and random drug testing is required. A DA 5019 is required for verification of understanding that this is a drug testing position.</a:t>
            </a:r>
            <a:endParaRPr lang="en-US" sz="1800"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This position will require the incumbent to work </a:t>
            </a:r>
            <a:r>
              <a:rPr lang="en-US" sz="1800">
                <a:solidFill>
                  <a:srgbClr val="212121"/>
                </a:solidFill>
                <a:latin typeface="Calibri" panose="020F0502020204030204" pitchFamily="34" charset="0"/>
                <a:ea typeface="Times New Roman" panose="02020603050405020304" pitchFamily="18" charset="0"/>
                <a:cs typeface="Calibri" panose="020F0502020204030204" pitchFamily="34" charset="0"/>
              </a:rPr>
              <a:t>nights, weekends, </a:t>
            </a:r>
            <a:r>
              <a:rPr lang="en-US" sz="18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and holidays, as necessary.</a:t>
            </a:r>
          </a:p>
        </p:txBody>
      </p:sp>
    </p:spTree>
    <p:extLst>
      <p:ext uri="{BB962C8B-B14F-4D97-AF65-F5344CB8AC3E}">
        <p14:creationId xmlns:p14="http://schemas.microsoft.com/office/powerpoint/2010/main" val="66208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1330</Words>
  <Application>Microsoft Office PowerPoint</Application>
  <PresentationFormat>Widescreen</PresentationFormat>
  <Paragraphs>108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Black</vt:lpstr>
      <vt:lpstr>Calibri</vt:lpstr>
      <vt:lpstr>Calibri Light</vt:lpstr>
      <vt:lpstr>Symbol</vt:lpstr>
      <vt:lpstr>Office Theme</vt:lpstr>
      <vt:lpstr>PowerPoint Presentation</vt:lpstr>
      <vt:lpstr>Park Ranger Job Duties</vt:lpstr>
      <vt:lpstr>Park Ranger Qualifications</vt:lpstr>
      <vt:lpstr>Conditions of Employment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Carlos A CIV USARMY CEMVS (USA)</dc:creator>
  <cp:lastModifiedBy>Queen, Clara M CIV USARMY CEMVS (USA)</cp:lastModifiedBy>
  <cp:revision>50</cp:revision>
  <cp:lastPrinted>2022-04-06T19:51:13Z</cp:lastPrinted>
  <dcterms:created xsi:type="dcterms:W3CDTF">2022-02-16T17:48:25Z</dcterms:created>
  <dcterms:modified xsi:type="dcterms:W3CDTF">2022-04-11T21:05:39Z</dcterms:modified>
</cp:coreProperties>
</file>