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1"/>
    <p:sldMasterId id="2147483658" r:id="rId2"/>
  </p:sldMasterIdLst>
  <p:notesMasterIdLst>
    <p:notesMasterId r:id="rId60"/>
  </p:notesMasterIdLst>
  <p:sldIdLst>
    <p:sldId id="314" r:id="rId3"/>
    <p:sldId id="315" r:id="rId4"/>
    <p:sldId id="316" r:id="rId5"/>
    <p:sldId id="317" r:id="rId6"/>
    <p:sldId id="318" r:id="rId7"/>
    <p:sldId id="319" r:id="rId8"/>
    <p:sldId id="320" r:id="rId9"/>
    <p:sldId id="321" r:id="rId10"/>
    <p:sldId id="322" r:id="rId11"/>
    <p:sldId id="323" r:id="rId12"/>
    <p:sldId id="324" r:id="rId13"/>
    <p:sldId id="325" r:id="rId14"/>
    <p:sldId id="326" r:id="rId15"/>
    <p:sldId id="327" r:id="rId16"/>
    <p:sldId id="328" r:id="rId17"/>
    <p:sldId id="329" r:id="rId18"/>
    <p:sldId id="330" r:id="rId19"/>
    <p:sldId id="331" r:id="rId20"/>
    <p:sldId id="332" r:id="rId21"/>
    <p:sldId id="333" r:id="rId22"/>
    <p:sldId id="334" r:id="rId23"/>
    <p:sldId id="335" r:id="rId24"/>
    <p:sldId id="336" r:id="rId25"/>
    <p:sldId id="345" r:id="rId26"/>
    <p:sldId id="338" r:id="rId27"/>
    <p:sldId id="339" r:id="rId28"/>
    <p:sldId id="347" r:id="rId29"/>
    <p:sldId id="300" r:id="rId30"/>
    <p:sldId id="271" r:id="rId31"/>
    <p:sldId id="272" r:id="rId32"/>
    <p:sldId id="277" r:id="rId33"/>
    <p:sldId id="273" r:id="rId34"/>
    <p:sldId id="274" r:id="rId35"/>
    <p:sldId id="275" r:id="rId36"/>
    <p:sldId id="276" r:id="rId37"/>
    <p:sldId id="279" r:id="rId38"/>
    <p:sldId id="280" r:id="rId39"/>
    <p:sldId id="282" r:id="rId40"/>
    <p:sldId id="313" r:id="rId41"/>
    <p:sldId id="307" r:id="rId42"/>
    <p:sldId id="302" r:id="rId43"/>
    <p:sldId id="304" r:id="rId44"/>
    <p:sldId id="303" r:id="rId45"/>
    <p:sldId id="305" r:id="rId46"/>
    <p:sldId id="306" r:id="rId47"/>
    <p:sldId id="289" r:id="rId48"/>
    <p:sldId id="308" r:id="rId49"/>
    <p:sldId id="309" r:id="rId50"/>
    <p:sldId id="310" r:id="rId51"/>
    <p:sldId id="311" r:id="rId52"/>
    <p:sldId id="294" r:id="rId53"/>
    <p:sldId id="340" r:id="rId54"/>
    <p:sldId id="341" r:id="rId55"/>
    <p:sldId id="342" r:id="rId56"/>
    <p:sldId id="343" r:id="rId57"/>
    <p:sldId id="344" r:id="rId58"/>
    <p:sldId id="312" r:id="rId59"/>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ura Baird"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5C2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94660"/>
  </p:normalViewPr>
  <p:slideViewPr>
    <p:cSldViewPr>
      <p:cViewPr varScale="1">
        <p:scale>
          <a:sx n="69" d="100"/>
          <a:sy n="69" d="100"/>
        </p:scale>
        <p:origin x="-552"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Bairds\Dropbox\Laura's%20docs\Thesis%20project\Data\transferred%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400" dirty="0" smtClean="0"/>
              <a:t>Something</a:t>
            </a:r>
            <a:r>
              <a:rPr lang="en-US" sz="2400" baseline="0" dirty="0" smtClean="0"/>
              <a:t> I can do to keep the outside nice</a:t>
            </a:r>
            <a:endParaRPr lang="en-US" sz="2400" dirty="0"/>
          </a:p>
        </c:rich>
      </c:tx>
      <c:layout>
        <c:manualLayout>
          <c:xMode val="edge"/>
          <c:yMode val="edge"/>
          <c:x val="1.793103448275863E-2"/>
          <c:y val="0.10126582278481015"/>
        </c:manualLayout>
      </c:layout>
      <c:overlay val="1"/>
    </c:title>
    <c:autoTitleDeleted val="0"/>
    <c:view3D>
      <c:rotX val="30"/>
      <c:rotY val="0"/>
      <c:rAngAx val="0"/>
      <c:perspective val="30"/>
    </c:view3D>
    <c:floor>
      <c:thickness val="0"/>
    </c:floor>
    <c:sideWall>
      <c:thickness val="0"/>
    </c:sideWall>
    <c:backWall>
      <c:thickness val="0"/>
    </c:backWall>
    <c:plotArea>
      <c:layout/>
      <c:pie3DChart>
        <c:varyColors val="1"/>
        <c:ser>
          <c:idx val="0"/>
          <c:order val="0"/>
          <c:cat>
            <c:strRef>
              <c:f>'Pie chart'!$F$1:$F$46</c:f>
              <c:strCache>
                <c:ptCount val="16"/>
                <c:pt idx="0">
                  <c:v>Clean the beer bottles up in my yard</c:v>
                </c:pt>
                <c:pt idx="1">
                  <c:v>Don't trash it</c:v>
                </c:pt>
                <c:pt idx="2">
                  <c:v>Leave it alone</c:v>
                </c:pt>
                <c:pt idx="3">
                  <c:v>No ripping bark off trees</c:v>
                </c:pt>
                <c:pt idx="4">
                  <c:v>Protect the nature</c:v>
                </c:pt>
                <c:pt idx="5">
                  <c:v>Smell flowers</c:v>
                </c:pt>
                <c:pt idx="6">
                  <c:v>Take only pictures leave only footprints</c:v>
                </c:pt>
                <c:pt idx="7">
                  <c:v>To always love nature</c:v>
                </c:pt>
                <c:pt idx="8">
                  <c:v>Don't smoke</c:v>
                </c:pt>
                <c:pt idx="9">
                  <c:v>Help wildlife</c:v>
                </c:pt>
                <c:pt idx="10">
                  <c:v>Water plants</c:v>
                </c:pt>
                <c:pt idx="11">
                  <c:v>Clean up</c:v>
                </c:pt>
                <c:pt idx="12">
                  <c:v>Other</c:v>
                </c:pt>
                <c:pt idx="13">
                  <c:v>Plant something</c:v>
                </c:pt>
                <c:pt idx="14">
                  <c:v>Don't litter</c:v>
                </c:pt>
                <c:pt idx="15">
                  <c:v>Pick up trash</c:v>
                </c:pt>
              </c:strCache>
            </c:strRef>
          </c:cat>
          <c:val>
            <c:numRef>
              <c:f>'Pie chart'!$G$1:$G$46</c:f>
              <c:numCache>
                <c:formatCode>General</c:formatCode>
                <c:ptCount val="16"/>
                <c:pt idx="0">
                  <c:v>1</c:v>
                </c:pt>
                <c:pt idx="1">
                  <c:v>1</c:v>
                </c:pt>
                <c:pt idx="2">
                  <c:v>1</c:v>
                </c:pt>
                <c:pt idx="3">
                  <c:v>1</c:v>
                </c:pt>
                <c:pt idx="4">
                  <c:v>1</c:v>
                </c:pt>
                <c:pt idx="5">
                  <c:v>1</c:v>
                </c:pt>
                <c:pt idx="6">
                  <c:v>1</c:v>
                </c:pt>
                <c:pt idx="7">
                  <c:v>1</c:v>
                </c:pt>
                <c:pt idx="8">
                  <c:v>2</c:v>
                </c:pt>
                <c:pt idx="9">
                  <c:v>3</c:v>
                </c:pt>
                <c:pt idx="10">
                  <c:v>3</c:v>
                </c:pt>
                <c:pt idx="11">
                  <c:v>5</c:v>
                </c:pt>
                <c:pt idx="12">
                  <c:v>6</c:v>
                </c:pt>
                <c:pt idx="13">
                  <c:v>12</c:v>
                </c:pt>
                <c:pt idx="14">
                  <c:v>32</c:v>
                </c:pt>
                <c:pt idx="15">
                  <c:v>83</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lgn="l">
            <a:defRPr sz="1400">
              <a:latin typeface="+mn-lt"/>
            </a:defRPr>
          </a:pPr>
          <a:endParaRPr lang="en-US"/>
        </a:p>
      </c:txPr>
    </c:legend>
    <c:plotVisOnly val="1"/>
    <c:dispBlanksAs val="gap"/>
    <c:showDLblsOverMax val="0"/>
  </c:chart>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drawing1.xml><?xml version="1.0" encoding="utf-8"?>
<c:userShapes xmlns:c="http://schemas.openxmlformats.org/drawingml/2006/chart">
  <cdr:relSizeAnchor xmlns:cdr="http://schemas.openxmlformats.org/drawingml/2006/chartDrawing">
    <cdr:from>
      <cdr:x>0.42241</cdr:x>
      <cdr:y>0.46835</cdr:y>
    </cdr:from>
    <cdr:to>
      <cdr:x>0.57759</cdr:x>
      <cdr:y>0.53165</cdr:y>
    </cdr:to>
    <cdr:sp macro="" textlink="">
      <cdr:nvSpPr>
        <cdr:cNvPr id="2" name="TextBox 1"/>
        <cdr:cNvSpPr txBox="1"/>
      </cdr:nvSpPr>
      <cdr:spPr>
        <a:xfrm xmlns:a="http://schemas.openxmlformats.org/drawingml/2006/main">
          <a:off x="3733800" y="2819400"/>
          <a:ext cx="1371600" cy="381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b="1" dirty="0" smtClean="0"/>
            <a:t>Don’t litter</a:t>
          </a:r>
          <a:endParaRPr lang="en-US" sz="2000" b="1" dirty="0"/>
        </a:p>
      </cdr:txBody>
    </cdr:sp>
  </cdr:relSizeAnchor>
  <cdr:relSizeAnchor xmlns:cdr="http://schemas.openxmlformats.org/drawingml/2006/chartDrawing">
    <cdr:from>
      <cdr:x>0.44828</cdr:x>
      <cdr:y>0.35443</cdr:y>
    </cdr:from>
    <cdr:to>
      <cdr:x>0.66379</cdr:x>
      <cdr:y>0.41772</cdr:y>
    </cdr:to>
    <cdr:sp macro="" textlink="">
      <cdr:nvSpPr>
        <cdr:cNvPr id="3" name="TextBox 1"/>
        <cdr:cNvSpPr txBox="1"/>
      </cdr:nvSpPr>
      <cdr:spPr>
        <a:xfrm xmlns:a="http://schemas.openxmlformats.org/drawingml/2006/main">
          <a:off x="3962400" y="2133600"/>
          <a:ext cx="1905000" cy="3810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600" b="1" dirty="0" smtClean="0"/>
            <a:t>Plant something</a:t>
          </a:r>
          <a:endParaRPr lang="en-US" sz="16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Shape 3"/>
          <p:cNvSpPr txBox="1">
            <a:spLocks noGrp="1"/>
          </p:cNvSpPr>
          <p:nvPr>
            <p:ph type="body" idx="1"/>
          </p:nvPr>
        </p:nvSpPr>
        <p:spPr>
          <a:xfrm>
            <a:off x="685800" y="4343400"/>
            <a:ext cx="5486399" cy="4114800"/>
          </a:xfrm>
          <a:prstGeom prst="rect">
            <a:avLst/>
          </a:prstGeom>
        </p:spPr>
        <p:txBody>
          <a:bodyPr lIns="91425" tIns="91425" rIns="91425" bIns="91425" anchor="t" anchorCtr="0"/>
          <a:lstStyle>
            <a:lvl1pPr>
              <a:defRPr sz="1100"/>
            </a:lvl1pPr>
            <a:lvl2pPr>
              <a:defRPr sz="1100"/>
            </a:lvl2pPr>
            <a:lvl3pPr>
              <a:defRPr sz="1100"/>
            </a:lvl3pPr>
            <a:lvl4pPr>
              <a:defRPr sz="1100"/>
            </a:lvl4pPr>
            <a:lvl5pPr>
              <a:defRPr sz="1100"/>
            </a:lvl5pPr>
            <a:lvl6pPr>
              <a:defRPr sz="1100"/>
            </a:lvl6pPr>
            <a:lvl7pPr>
              <a:defRPr sz="1100"/>
            </a:lvl7pPr>
            <a:lvl8pPr>
              <a:defRPr sz="1100"/>
            </a:lvl8pPr>
            <a:lvl9pPr>
              <a:defRPr sz="1100"/>
            </a:lvl9pPr>
          </a:lstStyle>
          <a:p>
            <a:endParaRPr/>
          </a:p>
        </p:txBody>
      </p:sp>
    </p:spTree>
    <p:extLst>
      <p:ext uri="{BB962C8B-B14F-4D97-AF65-F5344CB8AC3E}">
        <p14:creationId xmlns:p14="http://schemas.microsoft.com/office/powerpoint/2010/main" val="43989509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 sz="1100" dirty="0" smtClean="0"/>
              <a:t>Field trip to Great Smoky Mountains National Park</a:t>
            </a:r>
          </a:p>
          <a:p>
            <a:endParaRPr lang="en" sz="1100" dirty="0" smtClean="0"/>
          </a:p>
          <a:p>
            <a:r>
              <a:rPr lang="en" sz="1100" dirty="0" smtClean="0"/>
              <a:t>30 elementary school students,</a:t>
            </a:r>
            <a:r>
              <a:rPr lang="en" sz="1100" baseline="0" dirty="0" smtClean="0"/>
              <a:t> 3 chaperones</a:t>
            </a:r>
          </a:p>
          <a:p>
            <a:endParaRPr lang="en" sz="1100" baseline="0" dirty="0" smtClean="0"/>
          </a:p>
          <a:p>
            <a:r>
              <a:rPr lang="en" sz="1100" baseline="0" dirty="0" smtClean="0"/>
              <a:t>What is happening?</a:t>
            </a:r>
            <a:endParaRPr lang="en" sz="1100" dirty="0" smtClean="0"/>
          </a:p>
          <a:p>
            <a:endParaRPr lang="en" sz="1100" dirty="0" smtClean="0"/>
          </a:p>
          <a:p>
            <a:r>
              <a:rPr lang="en" dirty="0" smtClean="0"/>
              <a:t>Nice, orderly line/engaged?</a:t>
            </a:r>
          </a:p>
          <a:p>
            <a:endParaRPr lang="en" dirty="0" smtClean="0"/>
          </a:p>
          <a:p>
            <a:r>
              <a:rPr lang="en" dirty="0" smtClean="0"/>
              <a:t>Chaos?</a:t>
            </a:r>
          </a:p>
          <a:p>
            <a:endParaRPr lang="en" dirty="0" smtClean="0"/>
          </a:p>
          <a:p>
            <a:r>
              <a:rPr lang="en" dirty="0" smtClean="0"/>
              <a:t>How many granola bar wrappers littered?</a:t>
            </a:r>
          </a:p>
          <a:p>
            <a:endParaRPr lang="en" dirty="0" smtClean="0"/>
          </a:p>
          <a:p>
            <a:r>
              <a:rPr lang="en" dirty="0" smtClean="0"/>
              <a:t>This scene is our inspiration</a:t>
            </a: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6083B4A3-29C7-4024-AF82-C5D6FD94BB8D}"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3378317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Shape 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dirty="0" smtClean="0"/>
              <a:t>We</a:t>
            </a:r>
            <a:r>
              <a:rPr lang="en-US" baseline="0" dirty="0" smtClean="0"/>
              <a:t> have to deal constructively</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Shape 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dirty="0" smtClean="0"/>
              <a:t>Researchers </a:t>
            </a:r>
            <a:r>
              <a:rPr lang="en-US" dirty="0" smtClean="0">
                <a:sym typeface="Wingdings"/>
              </a:rPr>
              <a:t> $ </a:t>
            </a:r>
            <a:r>
              <a:rPr lang="en-US" dirty="0" smtClean="0"/>
              <a:t>millions $ </a:t>
            </a:r>
            <a:r>
              <a:rPr lang="en-US" dirty="0" smtClean="0">
                <a:sym typeface="Wingdings"/>
              </a:rPr>
              <a:t> </a:t>
            </a:r>
            <a:r>
              <a:rPr lang="en-US" baseline="0" dirty="0" smtClean="0"/>
              <a:t>tools for you</a:t>
            </a:r>
          </a:p>
          <a:p>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Shape 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 name="Shape 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937622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Shape 7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p:spPr>
        <p:txBody>
          <a:bodyPr/>
          <a:lstStyle/>
          <a:p>
            <a:pPr>
              <a:defRPr/>
            </a:pPr>
            <a:fld id="{A5020EFA-7FCC-3E43-A383-635287363848}" type="slidenum">
              <a:rPr lang="en-US"/>
              <a:pPr>
                <a:defRPr/>
              </a:pPr>
              <a:t>18</a:t>
            </a:fld>
            <a:endParaRPr lang="en-US"/>
          </a:p>
        </p:txBody>
      </p:sp>
      <p:sp>
        <p:nvSpPr>
          <p:cNvPr id="880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806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p:spPr>
        <p:txBody>
          <a:bodyPr/>
          <a:lstStyle/>
          <a:p>
            <a:pPr>
              <a:defRPr/>
            </a:pPr>
            <a:fld id="{7D6D51BC-3481-024A-BD4C-ED87CC7B61AD}" type="slidenum">
              <a:rPr lang="en-US"/>
              <a:pPr>
                <a:defRPr/>
              </a:pPr>
              <a:t>19</a:t>
            </a:fld>
            <a:endParaRPr lang="en-US"/>
          </a:p>
        </p:txBody>
      </p:sp>
      <p:sp>
        <p:nvSpPr>
          <p:cNvPr id="90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011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Shape 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6083B4A3-29C7-4024-AF82-C5D6FD94BB8D}" type="slidenum">
              <a:rPr lang="en-US" smtClean="0"/>
              <a:pPr/>
              <a:t>2</a:t>
            </a:fld>
            <a:endParaRPr lang="en-US"/>
          </a:p>
        </p:txBody>
      </p:sp>
    </p:spTree>
    <p:extLst>
      <p:ext uri="{BB962C8B-B14F-4D97-AF65-F5344CB8AC3E}">
        <p14:creationId xmlns:p14="http://schemas.microsoft.com/office/powerpoint/2010/main" val="33783175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Shape 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Shape 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 name="Shape 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buNone/>
            </a:pPr>
            <a:r>
              <a:rPr lang="en"/>
              <a:t>Duplicated at the end to reiterate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 name="Shape 1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 name="Shape 1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Shape 1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dirty="0" smtClean="0"/>
              <a:t>SOLVE PREVENT UPLIFT</a:t>
            </a: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Shape 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 name="Shape 5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buNone/>
            </a:pPr>
            <a:r>
              <a:rPr lang="en"/>
              <a:t>The key questions we asked when we embarked on this project were how do we best improve pro-resource behaviors and attitudes in kids? as well as How do we do this while keeping our project low-cost, easily replicable, and easily administered? We wanted to use our results in a real program that many future groups of kids and teachers can use together. What is the point of program development if the end result is unrealistic?</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Shape 1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lvl="0" indent="0" rtl="0">
              <a:spcBef>
                <a:spcPts val="600"/>
              </a:spcBef>
              <a:buNone/>
            </a:pPr>
            <a:r>
              <a:rPr lang="en" dirty="0">
                <a:solidFill>
                  <a:schemeClr val="dk1"/>
                </a:solidFill>
              </a:rPr>
              <a:t>This project was completed in three phases. The first involved developing the program materials, using the North American Association for Environmental Education, the NAAE’s, Guidelines for Excellence for Nonformal EE Programs. These guidelines are a valuable tool for anyone looking to develop a new EE program, and can be found on NAAEE’s website. We sought out and formed partnerships with the local National Wildlife Refuge, the Girl Scouts of Southern Illinois, and the Leave No Trace Center for Outdoor Ethics. Once the partnerships were in place, we piloted the games, survey, and journal with fourth grade students from a local school, but because resources were scarce, were unable to pilot the bracelet until the first week of the study. I’ll talk a little more about that first week in a bit. We modified the survey, journal and games to make them flow more smoothly, and then moved into the second phase of our project. Before I go into the project implementation, we’d like to share some details about the program materials.</a:t>
            </a:r>
          </a:p>
          <a:p>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Shape 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 name="Shape 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buNone/>
            </a:pPr>
            <a:r>
              <a:rPr lang="en"/>
              <a:t>Duplicated at the end to reiterate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 name="Shape 17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lvl="0" indent="0" rtl="0">
              <a:spcBef>
                <a:spcPts val="600"/>
              </a:spcBef>
              <a:buNone/>
            </a:pPr>
            <a:r>
              <a:rPr lang="en" sz="1000">
                <a:solidFill>
                  <a:schemeClr val="dk1"/>
                </a:solidFill>
              </a:rPr>
              <a:t>We conducted our research at Camp Cedar Point, within Crab Orchard National Wildlife Refuge in Makanda, Illinois and at Camp Ondessonk in Ozark, Illinois.</a:t>
            </a:r>
          </a:p>
          <a:p>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 name="Shape 1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lvl="0" indent="0" rtl="0">
              <a:spcBef>
                <a:spcPts val="600"/>
              </a:spcBef>
              <a:buNone/>
            </a:pPr>
            <a:r>
              <a:rPr lang="en" dirty="0">
                <a:solidFill>
                  <a:schemeClr val="dk1"/>
                </a:solidFill>
              </a:rPr>
              <a:t>Meet Lily, the official mascot for our </a:t>
            </a:r>
            <a:r>
              <a:rPr lang="en" dirty="0" smtClean="0">
                <a:solidFill>
                  <a:schemeClr val="dk1"/>
                </a:solidFill>
              </a:rPr>
              <a:t>project. She </a:t>
            </a:r>
            <a:r>
              <a:rPr lang="en" dirty="0">
                <a:solidFill>
                  <a:schemeClr val="dk1"/>
                </a:solidFill>
              </a:rPr>
              <a:t>can be found throughout the journal’s pages. Since one of our main goals was program assessment, the first pages are dedicated to collecting some basic demographic information about the camper: age, years she has been a scout, troop number, etc. I also asked the campers to name something that they can do to keep the outside nice, and what they like about being outside. I explained at the outset of the session that we were talking about how to act when you are outdoors at a park or camp, because you might act differently than you would when playing in your own back yard. Then, I asked them what they thought about Lily’s ideas so I could measure their attitudes towards six specific actions. I used the same survey at the end of the session, and then at the end of camp to see if there was any attitude change after the program and after a week of camp. Inside the rest of the journal are pages of activities combining drawing, writing, critical thinking, games, and even poetry. I wanted to have something for everyone. The last activity is a discussion where I led the campers through a hypothetical hike, asking questions like, “What </a:t>
            </a:r>
            <a:r>
              <a:rPr lang="en" dirty="0" smtClean="0">
                <a:solidFill>
                  <a:schemeClr val="dk1"/>
                </a:solidFill>
              </a:rPr>
              <a:t>is the best way for lots</a:t>
            </a:r>
            <a:r>
              <a:rPr lang="en" baseline="0" dirty="0" smtClean="0">
                <a:solidFill>
                  <a:schemeClr val="dk1"/>
                </a:solidFill>
              </a:rPr>
              <a:t> of people to see a pretty flower?”</a:t>
            </a:r>
            <a:r>
              <a:rPr lang="en" dirty="0" smtClean="0">
                <a:solidFill>
                  <a:schemeClr val="dk1"/>
                </a:solidFill>
              </a:rPr>
              <a:t> </a:t>
            </a:r>
            <a:r>
              <a:rPr lang="en" dirty="0">
                <a:solidFill>
                  <a:schemeClr val="dk1"/>
                </a:solidFill>
              </a:rPr>
              <a:t>I got answers like, taking a picture, drawing it, or even digging it up and planting it at home (which wasn’t what I was going for, but they were definitely thinking outside the box).</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lvl="0" indent="0" rtl="0">
              <a:spcBef>
                <a:spcPts val="600"/>
              </a:spcBef>
              <a:buNone/>
            </a:pPr>
            <a:r>
              <a:rPr lang="en">
                <a:solidFill>
                  <a:schemeClr val="dk1"/>
                </a:solidFill>
              </a:rPr>
              <a:t>The first week of camp was unfortunately the first time I was able to test the bracelet-making activity with a large group of campers. I had only allotted an hour for the journal, bracelet and games and was running dreadfully behind, so I had put together the pre-cut craft foam strips, elastic string, and foam stickers into baggies so the campers could put them together while waiting for showers or during their rest time. I did not, however, stress to the counselors how important the bracelets were, so most of the campers showed up without bracelets. The ones that had bracelets on kept losing the foam stickers off of the bracelets, so that the only week out of seven that I saw instances of littering on the hikes was that first week, from all the foam stickers. I re-designed the craft so that the base foam was white and, during the second week, the girls used permanent markers to decorate them with a message they learned that day, and I collected them at the end of the program and handed them back out at the beginning of the hike the next day. </a:t>
            </a:r>
          </a:p>
          <a:p>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1" name="Shape 15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lvl="0" indent="0" rtl="0">
              <a:spcBef>
                <a:spcPts val="600"/>
              </a:spcBef>
              <a:buNone/>
            </a:pPr>
            <a:r>
              <a:rPr lang="en" sz="1000">
                <a:solidFill>
                  <a:schemeClr val="dk1"/>
                </a:solidFill>
              </a:rPr>
              <a:t>We also made three games to emphasize three of the messages discussed in the journal activities. We will demonstrate them for you at the end of the presentation (I will need some help), but here is a short description of each. In Catch a Running Squirrell, the three people who are “It” are actually the targets, assigned the roles of bird, squirrel, etc. The rest of the campers have 30 seconds to tag those three campers as many times as possible, as long as they don’t each touch the same person twice in a row. After 30 seconds, we stop, and each animal tells how many times they were tagged, followed by three to four more 30 second rounds, with the number of tags usually increasing each round. Eventually, inevitably, the three would just stop running, entirely worn out, very annoyed, and completely empathetic with wildlife.</a:t>
            </a:r>
          </a:p>
          <a:p>
            <a:pPr marL="0" lvl="0" indent="0" rtl="0">
              <a:spcBef>
                <a:spcPts val="600"/>
              </a:spcBef>
              <a:buNone/>
            </a:pPr>
            <a:r>
              <a:rPr lang="en" sz="1000">
                <a:solidFill>
                  <a:schemeClr val="dk1"/>
                </a:solidFill>
              </a:rPr>
              <a:t>The second game, Follow that Waterdrop, was a slow-motion Red Rover, where one camper, the waterdrop, would start at the beginning of an imaginary waterway, walking along and picking up other campers (posing as pollution) that tagged the waterdrop as they walked by. Different variations were possible to demonstrate the results of having less pollution in the water, a heavy rainstorm (more waterdrops), or adding a filter at the end.</a:t>
            </a:r>
          </a:p>
          <a:p>
            <a:pPr marL="0" lvl="0" indent="0" rtl="0">
              <a:spcBef>
                <a:spcPts val="600"/>
              </a:spcBef>
              <a:buNone/>
            </a:pPr>
            <a:r>
              <a:rPr lang="en" sz="1000">
                <a:solidFill>
                  <a:schemeClr val="dk1"/>
                </a:solidFill>
              </a:rPr>
              <a:t>The third game, Stay on the Trail, split the campers into two teams. They each used a long rope to form a twisty, turny tightrope trail that the other team then had to walk along, like a relay race. This game taught that you needed to pay attention and enjoy your walk so you didn’t fall off the trail.</a:t>
            </a:r>
          </a:p>
          <a:p>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lvl="0" indent="0" rtl="0">
              <a:spcBef>
                <a:spcPts val="600"/>
              </a:spcBef>
              <a:buNone/>
            </a:pPr>
            <a:r>
              <a:rPr lang="en" sz="1000">
                <a:solidFill>
                  <a:schemeClr val="dk1"/>
                </a:solidFill>
              </a:rPr>
              <a:t>The second phase was the implementation of the program itself, which had three combinations of the activities. One combination was the journal and the bracelet, one was the journal and the games, and one had all three. We also had a control group that received no program, just a pre- and post-camp survey to control for any effects just being outside for a week might have had. In addition to the program itself, we observed camper behavior on hikes, allowing us to see if behavior was modified by the program as well.</a:t>
            </a:r>
          </a:p>
          <a:p>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6" name="Shape 18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buNone/>
            </a:pPr>
            <a:r>
              <a:rPr lang="en"/>
              <a:t>On the first full day of each camp, I went through the journals with the campers, and, depending on the week, included the bracelet activity, the games, or both. The campers filled out the survey before and after this part of the week, and then on the second or third day, I went on a hike with the campers and noted behaviors such as going off trail, littering, disturbing wildlife, and so on. On the last day of camp or on the evening before the last day of camp, the campers filled out the same survey so I could test the staying power of what they had learned. This was repeated for five of the seven weeks. On the other two weeks, campers filled out the same survey at the beginning of camp and on the last day. All of this information was coded and entered into the computer.</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2" name="Shape 1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lvl="0" indent="0" rtl="0">
              <a:spcBef>
                <a:spcPts val="600"/>
              </a:spcBef>
              <a:buNone/>
            </a:pPr>
            <a:r>
              <a:rPr lang="en">
                <a:solidFill>
                  <a:schemeClr val="dk1"/>
                </a:solidFill>
              </a:rPr>
              <a:t>Now, we are in the midst of phase three. After a few minor revisions, the project materials will be scaled up into kits for use by school groups and scouting groups as a pre-visit program before they visit protected natural areas. Officials from the US Forest Service and the Illinois Department of Natural Resources have already expressed interest in expanding and using the kits. We are now sharing what we have found with the public, such as the attendees of this conference. Here is what we have found:</a:t>
            </a:r>
          </a:p>
          <a:p>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4" name="Shape 2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0" name="Shape 2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Shape 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 name="Shape 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buNone/>
            </a:pPr>
            <a:r>
              <a:rPr lang="en-US" dirty="0" smtClean="0"/>
              <a:t>Important to us to shape this time to be valuable to you</a:t>
            </a:r>
          </a:p>
          <a:p>
            <a:pPr>
              <a:buNone/>
            </a:pPr>
            <a:endParaRPr lang="en-US" dirty="0" smtClean="0"/>
          </a:p>
          <a:p>
            <a:pPr>
              <a:buNone/>
            </a:pPr>
            <a:r>
              <a:rPr lang="en-US" dirty="0" smtClean="0"/>
              <a:t>I’m introducing some useful tools, </a:t>
            </a:r>
          </a:p>
          <a:p>
            <a:pPr>
              <a:buNone/>
            </a:pPr>
            <a:endParaRPr lang="en-US" dirty="0" smtClean="0"/>
          </a:p>
          <a:p>
            <a:pPr>
              <a:buNone/>
            </a:pPr>
            <a:r>
              <a:rPr lang="en-US" dirty="0" smtClean="0"/>
              <a:t>Laura’s starring with a useful example</a:t>
            </a:r>
            <a:endParaRPr lang="en"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8" name="Shape 2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2" name="Shape 2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4" name="Shape 2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0" name="Shape 2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6" name="Shape 2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6" name="Shape 2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6" name="Shape 2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6" name="Shape 2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6" name="Shape 2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Shape 2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6" name="Shape 2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buNone/>
            </a:pPr>
            <a:r>
              <a:rPr lang="en"/>
              <a:t>Advance to next slide as questions begin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Logan Park</a:t>
            </a:r>
          </a:p>
          <a:p>
            <a:endParaRPr lang="en-US" dirty="0" smtClean="0"/>
          </a:p>
          <a:p>
            <a:r>
              <a:rPr lang="en-US" dirty="0" smtClean="0"/>
              <a:t>Recreation ecologist</a:t>
            </a:r>
          </a:p>
          <a:p>
            <a:endParaRPr lang="en-US" dirty="0" smtClean="0"/>
          </a:p>
          <a:p>
            <a:r>
              <a:rPr lang="en-US" dirty="0" smtClean="0"/>
              <a:t>The resource</a:t>
            </a:r>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14993629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Shape 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 name="Shape 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buNone/>
            </a:pPr>
            <a:r>
              <a:rPr lang="en"/>
              <a:t>Duplicated at the end to reiterate</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Shape 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 name="Shape 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buNone/>
            </a:pPr>
            <a:r>
              <a:rPr lang="en"/>
              <a:t>Duplicated at the end to reiterate</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Shape 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 name="Shape 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buNone/>
            </a:pPr>
            <a:r>
              <a:rPr lang="en"/>
              <a:t>Duplicated at the end to reiterate</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Shape 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 name="Shape 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buNone/>
            </a:pPr>
            <a:r>
              <a:rPr lang="en"/>
              <a:t>Duplicated at the end to reiterate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people</a:t>
            </a:r>
            <a:endParaRPr lang="en-US" dirty="0"/>
          </a:p>
        </p:txBody>
      </p:sp>
    </p:spTree>
    <p:extLst>
      <p:ext uri="{BB962C8B-B14F-4D97-AF65-F5344CB8AC3E}">
        <p14:creationId xmlns:p14="http://schemas.microsoft.com/office/powerpoint/2010/main" val="648156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Predictable ways</a:t>
            </a:r>
          </a:p>
          <a:p>
            <a:endParaRPr lang="en-US" dirty="0" smtClean="0"/>
          </a:p>
          <a:p>
            <a:r>
              <a:rPr lang="en-US" dirty="0" smtClean="0"/>
              <a:t>Sometimes positive ways</a:t>
            </a:r>
            <a:endParaRPr lang="en-US" dirty="0"/>
          </a:p>
        </p:txBody>
      </p:sp>
    </p:spTree>
    <p:extLst>
      <p:ext uri="{BB962C8B-B14F-4D97-AF65-F5344CB8AC3E}">
        <p14:creationId xmlns:p14="http://schemas.microsoft.com/office/powerpoint/2010/main" val="1241712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Predictable ways</a:t>
            </a:r>
          </a:p>
          <a:p>
            <a:endParaRPr lang="en-US" dirty="0" smtClean="0"/>
          </a:p>
          <a:p>
            <a:r>
              <a:rPr lang="en-US" dirty="0" smtClean="0"/>
              <a:t>Sometimes positive ways</a:t>
            </a:r>
            <a:endParaRPr lang="en-US" dirty="0"/>
          </a:p>
        </p:txBody>
      </p:sp>
    </p:spTree>
    <p:extLst>
      <p:ext uri="{BB962C8B-B14F-4D97-AF65-F5344CB8AC3E}">
        <p14:creationId xmlns:p14="http://schemas.microsoft.com/office/powerpoint/2010/main" val="1241712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Shape 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EA3D4DB-F8C1-4D30-8DCC-677800F8CB47}" type="slidenum">
              <a:rPr lang="en-US" smtClean="0"/>
              <a:pPr/>
              <a:t>‹#›</a:t>
            </a:fld>
            <a:endParaRPr lang="en-US" dirty="0"/>
          </a:p>
        </p:txBody>
      </p:sp>
      <p:sp>
        <p:nvSpPr>
          <p:cNvPr id="5" name="Title Placeholder 1"/>
          <p:cNvSpPr>
            <a:spLocks noGrp="1"/>
          </p:cNvSpPr>
          <p:nvPr>
            <p:ph type="title"/>
          </p:nvPr>
        </p:nvSpPr>
        <p:spPr>
          <a:xfrm>
            <a:off x="457200" y="0"/>
            <a:ext cx="8229600" cy="1066800"/>
          </a:xfrm>
          <a:prstGeom prst="rect">
            <a:avLst/>
          </a:prstGeom>
        </p:spPr>
        <p:txBody>
          <a:bodyPr vert="horz" lIns="91440" tIns="45720" rIns="91440" bIns="45720" rtlCol="0" anchor="ctr">
            <a:normAutofit/>
          </a:bodyPr>
          <a:lstStyle/>
          <a:p>
            <a:endParaRPr lang="en-US" dirty="0"/>
          </a:p>
        </p:txBody>
      </p:sp>
    </p:spTree>
    <p:extLst>
      <p:ext uri="{BB962C8B-B14F-4D97-AF65-F5344CB8AC3E}">
        <p14:creationId xmlns:p14="http://schemas.microsoft.com/office/powerpoint/2010/main" val="128864468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EA3D4DB-F8C1-4D30-8DCC-677800F8CB47}" type="slidenum">
              <a:rPr lang="en-US" smtClean="0"/>
              <a:pPr/>
              <a:t>‹#›</a:t>
            </a:fld>
            <a:endParaRPr lang="en-US" dirty="0"/>
          </a:p>
        </p:txBody>
      </p:sp>
    </p:spTree>
    <p:extLst>
      <p:ext uri="{BB962C8B-B14F-4D97-AF65-F5344CB8AC3E}">
        <p14:creationId xmlns:p14="http://schemas.microsoft.com/office/powerpoint/2010/main" val="389520626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EA3D4DB-F8C1-4D30-8DCC-677800F8CB47}" type="slidenum">
              <a:rPr lang="en-US" smtClean="0"/>
              <a:pPr/>
              <a:t>‹#›</a:t>
            </a:fld>
            <a:endParaRPr lang="en-US" dirty="0"/>
          </a:p>
        </p:txBody>
      </p:sp>
      <p:sp>
        <p:nvSpPr>
          <p:cNvPr id="5" name="Title Placeholder 1"/>
          <p:cNvSpPr>
            <a:spLocks noGrp="1"/>
          </p:cNvSpPr>
          <p:nvPr>
            <p:ph type="title"/>
          </p:nvPr>
        </p:nvSpPr>
        <p:spPr>
          <a:xfrm>
            <a:off x="457200" y="0"/>
            <a:ext cx="8229600" cy="1066800"/>
          </a:xfrm>
          <a:prstGeom prst="rect">
            <a:avLst/>
          </a:prstGeom>
        </p:spPr>
        <p:txBody>
          <a:bodyPr vert="horz" lIns="91440" tIns="45720" rIns="91440" bIns="45720" rtlCol="0" anchor="ctr">
            <a:normAutofit/>
          </a:bodyPr>
          <a:lstStyle/>
          <a:p>
            <a:endParaRPr lang="en-US" dirty="0"/>
          </a:p>
        </p:txBody>
      </p:sp>
    </p:spTree>
    <p:extLst>
      <p:ext uri="{BB962C8B-B14F-4D97-AF65-F5344CB8AC3E}">
        <p14:creationId xmlns:p14="http://schemas.microsoft.com/office/powerpoint/2010/main" val="12886446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0"/>
            <a:ext cx="8229600" cy="1066800"/>
          </a:xfrm>
          <a:prstGeom prst="rect">
            <a:avLst/>
          </a:prstGeom>
        </p:spPr>
        <p:txBody>
          <a:bodyPr vert="horz" lIns="91440" tIns="45720" rIns="91440" bIns="45720" rtlCol="0" anchor="ctr">
            <a:normAutofit/>
          </a:bodyPr>
          <a:lstStyle/>
          <a:p>
            <a:endParaRPr lang="en-US" dirty="0"/>
          </a:p>
        </p:txBody>
      </p:sp>
    </p:spTree>
    <p:extLst>
      <p:ext uri="{BB962C8B-B14F-4D97-AF65-F5344CB8AC3E}">
        <p14:creationId xmlns:p14="http://schemas.microsoft.com/office/powerpoint/2010/main" val="128864468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4.xml"/><Relationship Id="rId5" Type="http://schemas.openxmlformats.org/officeDocument/2006/relationships/image" Target="../media/image3.emf"/><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cstate="prin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0668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6" name="Slide Number Placeholder 5"/>
          <p:cNvSpPr>
            <a:spLocks noGrp="1"/>
          </p:cNvSpPr>
          <p:nvPr>
            <p:ph type="sldNum" sz="quarter" idx="4"/>
          </p:nvPr>
        </p:nvSpPr>
        <p:spPr>
          <a:xfrm>
            <a:off x="6553200" y="6477000"/>
            <a:ext cx="2133600" cy="381000"/>
          </a:xfrm>
          <a:prstGeom prst="rect">
            <a:avLst/>
          </a:prstGeom>
        </p:spPr>
        <p:txBody>
          <a:bodyPr vert="horz" lIns="91440" tIns="45720" rIns="91440" bIns="45720" rtlCol="0" anchor="ctr"/>
          <a:lstStyle>
            <a:lvl1pPr algn="r">
              <a:defRPr sz="1000">
                <a:solidFill>
                  <a:schemeClr val="tx1">
                    <a:lumMod val="50000"/>
                    <a:lumOff val="50000"/>
                  </a:schemeClr>
                </a:solidFill>
              </a:defRPr>
            </a:lvl1pPr>
          </a:lstStyle>
          <a:p>
            <a:fld id="{FEA3D4DB-F8C1-4D30-8DCC-677800F8CB47}" type="slidenum">
              <a:rPr lang="en-US" smtClean="0"/>
              <a:pPr/>
              <a:t>‹#›</a:t>
            </a:fld>
            <a:endParaRPr lang="en-US" dirty="0"/>
          </a:p>
        </p:txBody>
      </p:sp>
      <p:pic>
        <p:nvPicPr>
          <p:cNvPr id="3" name="Picture 2" descr="NatConfLogo2014_working_v2_TXT_MASK_2.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929809" y="5311368"/>
            <a:ext cx="1085890" cy="1088072"/>
          </a:xfrm>
          <a:prstGeom prst="rect">
            <a:avLst/>
          </a:prstGeom>
        </p:spPr>
      </p:pic>
      <p:pic>
        <p:nvPicPr>
          <p:cNvPr id="5" name="Picture 4" descr="KAB_wordmark_red.eps"/>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62854" y="6017008"/>
            <a:ext cx="1095607" cy="290581"/>
          </a:xfrm>
          <a:prstGeom prst="rect">
            <a:avLst/>
          </a:prstGeom>
        </p:spPr>
      </p:pic>
    </p:spTree>
    <p:extLst>
      <p:ext uri="{BB962C8B-B14F-4D97-AF65-F5344CB8AC3E}">
        <p14:creationId xmlns:p14="http://schemas.microsoft.com/office/powerpoint/2010/main" val="3191797810"/>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60" r:id="rId3"/>
  </p:sldLayoutIdLst>
  <p:timing>
    <p:tnLst>
      <p:par>
        <p:cTn id="1" dur="indefinite" restart="never" nodeType="tmRoot"/>
      </p:par>
    </p:tnLst>
  </p:timing>
  <p:hf hdr="0" ftr="0" dt="0"/>
  <p:txStyles>
    <p:titleStyle>
      <a:lvl1pPr algn="l" defTabSz="914400" rtl="0" eaLnBrk="1" latinLnBrk="0" hangingPunct="1">
        <a:spcBef>
          <a:spcPct val="0"/>
        </a:spcBef>
        <a:buNone/>
        <a:defRPr lang="en-US" sz="2400" b="1" kern="1200" dirty="0">
          <a:solidFill>
            <a:srgbClr val="FFFFFF"/>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cstate="prin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0668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pic>
        <p:nvPicPr>
          <p:cNvPr id="3" name="Picture 2" descr="NatConfLogo2014_working_v2_TXT_MASK_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29809" y="5311368"/>
            <a:ext cx="1085890" cy="1088072"/>
          </a:xfrm>
          <a:prstGeom prst="rect">
            <a:avLst/>
          </a:prstGeom>
        </p:spPr>
      </p:pic>
      <p:sp>
        <p:nvSpPr>
          <p:cNvPr id="5" name="TextBox 4"/>
          <p:cNvSpPr txBox="1"/>
          <p:nvPr userDrawn="1"/>
        </p:nvSpPr>
        <p:spPr>
          <a:xfrm>
            <a:off x="56884" y="6580591"/>
            <a:ext cx="8686800" cy="350865"/>
          </a:xfrm>
          <a:prstGeom prst="rect">
            <a:avLst/>
          </a:prstGeom>
          <a:noFill/>
        </p:spPr>
        <p:txBody>
          <a:bodyPr wrap="square" rtlCol="0">
            <a:spAutoFit/>
          </a:bodyPr>
          <a:lstStyle/>
          <a:p>
            <a:pPr defTabSz="457200">
              <a:lnSpc>
                <a:spcPct val="80000"/>
              </a:lnSpc>
            </a:pPr>
            <a:r>
              <a:rPr lang="en-US" sz="900" b="1" kern="1200" dirty="0" smtClean="0">
                <a:solidFill>
                  <a:srgbClr val="1B4298"/>
                </a:solidFill>
                <a:latin typeface="Calibri"/>
                <a:ea typeface="+mn-ea"/>
                <a:cs typeface="+mn-cs"/>
              </a:rPr>
              <a:t>WE BRING PEOPLE TOGETHER TO BUILD AND SUSTAIN VIBRANT COMMUNITIES </a:t>
            </a:r>
            <a:endParaRPr lang="en-US" sz="900" b="1" kern="1200" dirty="0" smtClean="0">
              <a:solidFill>
                <a:srgbClr val="EE3224"/>
              </a:solidFill>
              <a:latin typeface="Calibri"/>
              <a:ea typeface="+mn-ea"/>
              <a:cs typeface="+mn-cs"/>
            </a:endParaRPr>
          </a:p>
          <a:p>
            <a:pPr defTabSz="457200">
              <a:lnSpc>
                <a:spcPct val="80000"/>
              </a:lnSpc>
            </a:pPr>
            <a:endParaRPr lang="en-US" sz="1200" b="1" kern="1200" dirty="0">
              <a:solidFill>
                <a:srgbClr val="2E3192"/>
              </a:solidFill>
              <a:latin typeface="Calibri"/>
              <a:ea typeface="+mn-ea"/>
              <a:cs typeface="+mn-cs"/>
            </a:endParaRPr>
          </a:p>
        </p:txBody>
      </p:sp>
      <p:pic>
        <p:nvPicPr>
          <p:cNvPr id="6" name="Picture 5" descr="KAB_wordmark_red.eps"/>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2850" y="6017006"/>
            <a:ext cx="1095607" cy="290581"/>
          </a:xfrm>
          <a:prstGeom prst="rect">
            <a:avLst/>
          </a:prstGeom>
        </p:spPr>
      </p:pic>
    </p:spTree>
    <p:extLst>
      <p:ext uri="{BB962C8B-B14F-4D97-AF65-F5344CB8AC3E}">
        <p14:creationId xmlns:p14="http://schemas.microsoft.com/office/powerpoint/2010/main" val="3191797810"/>
      </p:ext>
    </p:extLst>
  </p:cSld>
  <p:clrMap bg1="lt1" tx1="dk1" bg2="lt2" tx2="dk2" accent1="accent1" accent2="accent2" accent3="accent3" accent4="accent4" accent5="accent5" accent6="accent6" hlink="hlink" folHlink="folHlink"/>
  <p:sldLayoutIdLst>
    <p:sldLayoutId id="2147483659" r:id="rId1"/>
  </p:sldLayoutIdLst>
  <p:timing>
    <p:tnLst>
      <p:par>
        <p:cTn id="1" dur="indefinite" restart="never" nodeType="tmRoot"/>
      </p:par>
    </p:tnLst>
  </p:timing>
  <p:hf hdr="0" ftr="0" dt="0"/>
  <p:txStyles>
    <p:titleStyle>
      <a:lvl1pPr algn="l" defTabSz="914400" rtl="0" eaLnBrk="1" latinLnBrk="0" hangingPunct="1">
        <a:spcBef>
          <a:spcPct val="0"/>
        </a:spcBef>
        <a:buNone/>
        <a:defRPr lang="en-US" sz="2400" b="1" kern="1200" dirty="0">
          <a:solidFill>
            <a:srgbClr val="FFFFFF"/>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0.e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32.xml"/><Relationship Id="rId7" Type="http://schemas.openxmlformats.org/officeDocument/2006/relationships/slide" Target="slide4.xml"/><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slide" Target="slide40.xml"/><Relationship Id="rId4" Type="http://schemas.openxmlformats.org/officeDocument/2006/relationships/image" Target="../media/image26.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62848" y="1874911"/>
            <a:ext cx="8686800" cy="2308324"/>
          </a:xfrm>
          <a:prstGeom prst="rect">
            <a:avLst/>
          </a:prstGeom>
          <a:noFill/>
        </p:spPr>
        <p:txBody>
          <a:bodyPr wrap="square" rtlCol="0">
            <a:spAutoFit/>
          </a:bodyPr>
          <a:lstStyle/>
          <a:p>
            <a:pPr algn="ctr" defTabSz="457200">
              <a:lnSpc>
                <a:spcPct val="80000"/>
              </a:lnSpc>
            </a:pPr>
            <a:r>
              <a:rPr lang="en-US" sz="6000" b="1" kern="1200" dirty="0" smtClean="0">
                <a:solidFill>
                  <a:srgbClr val="1B4298"/>
                </a:solidFill>
                <a:latin typeface="Calibri"/>
                <a:ea typeface="Calibri"/>
                <a:cs typeface="Calibri"/>
              </a:rPr>
              <a:t>Tools Tested for Outdoor Recreation Environmental Education &amp; Stewardship</a:t>
            </a:r>
          </a:p>
        </p:txBody>
      </p:sp>
      <p:sp>
        <p:nvSpPr>
          <p:cNvPr id="3" name="Rectangle 2"/>
          <p:cNvSpPr/>
          <p:nvPr/>
        </p:nvSpPr>
        <p:spPr>
          <a:xfrm>
            <a:off x="1905000" y="5181600"/>
            <a:ext cx="6096000" cy="1323439"/>
          </a:xfrm>
          <a:prstGeom prst="rect">
            <a:avLst/>
          </a:prstGeom>
        </p:spPr>
        <p:txBody>
          <a:bodyPr wrap="square">
            <a:spAutoFit/>
          </a:bodyPr>
          <a:lstStyle/>
          <a:p>
            <a:pPr lvl="0"/>
            <a:r>
              <a:rPr lang="en-US" sz="4000" b="1" kern="1200" dirty="0" smtClean="0">
                <a:solidFill>
                  <a:srgbClr val="1B4298"/>
                </a:solidFill>
                <a:latin typeface="Calibri"/>
                <a:ea typeface="Calibri"/>
                <a:cs typeface="Calibri"/>
              </a:rPr>
              <a:t>Laura Baird, M.S. Student</a:t>
            </a:r>
          </a:p>
          <a:p>
            <a:pPr lvl="0"/>
            <a:r>
              <a:rPr lang="en-US" sz="4000" b="1" kern="1200" dirty="0" smtClean="0">
                <a:solidFill>
                  <a:srgbClr val="1B4298"/>
                </a:solidFill>
                <a:latin typeface="Calibri"/>
              </a:rPr>
              <a:t>Logan Park, Ph.D.</a:t>
            </a:r>
            <a:endParaRPr lang="en" sz="4000" b="1" dirty="0" smtClean="0">
              <a:latin typeface="Calibri" pitchFamily="34" charset="0"/>
            </a:endParaRPr>
          </a:p>
        </p:txBody>
      </p:sp>
    </p:spTree>
    <p:extLst>
      <p:ext uri="{BB962C8B-B14F-4D97-AF65-F5344CB8AC3E}">
        <p14:creationId xmlns:p14="http://schemas.microsoft.com/office/powerpoint/2010/main" val="19443598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Shape 53"/>
          <p:cNvSpPr txBox="1">
            <a:spLocks noGrp="1"/>
          </p:cNvSpPr>
          <p:nvPr>
            <p:ph type="title"/>
          </p:nvPr>
        </p:nvSpPr>
        <p:spPr>
          <a:prstGeom prst="rect">
            <a:avLst/>
          </a:prstGeom>
        </p:spPr>
        <p:txBody>
          <a:bodyPr lIns="91425" tIns="91425" rIns="91425" bIns="91425" anchor="ctr" anchorCtr="0">
            <a:noAutofit/>
          </a:bodyPr>
          <a:lstStyle/>
          <a:p>
            <a:pPr lvl="0" rtl="0">
              <a:buNone/>
            </a:pPr>
            <a:r>
              <a:rPr lang="en-US" dirty="0" smtClean="0"/>
              <a:t>Individuals Sometimes “Leave A Trace”</a:t>
            </a:r>
            <a:endParaRPr lang="en" dirty="0"/>
          </a:p>
        </p:txBody>
      </p:sp>
      <p:pic>
        <p:nvPicPr>
          <p:cNvPr id="2" name="Picture 1" descr="pPu2v.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40" y="1068387"/>
            <a:ext cx="9171940" cy="578961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Shape 53"/>
          <p:cNvSpPr txBox="1">
            <a:spLocks noGrp="1"/>
          </p:cNvSpPr>
          <p:nvPr>
            <p:ph type="title"/>
          </p:nvPr>
        </p:nvSpPr>
        <p:spPr>
          <a:prstGeom prst="rect">
            <a:avLst/>
          </a:prstGeom>
        </p:spPr>
        <p:txBody>
          <a:bodyPr lIns="91425" tIns="91425" rIns="91425" bIns="91425" anchor="ctr" anchorCtr="0">
            <a:noAutofit/>
          </a:bodyPr>
          <a:lstStyle/>
          <a:p>
            <a:pPr lvl="0" rtl="0">
              <a:buNone/>
            </a:pPr>
            <a:r>
              <a:rPr lang="en-US" dirty="0" smtClean="0"/>
              <a:t>Stories, Not Statistics</a:t>
            </a:r>
            <a:endParaRPr lang="en" dirty="0"/>
          </a:p>
        </p:txBody>
      </p:sp>
      <p:sp>
        <p:nvSpPr>
          <p:cNvPr id="54" name="Shape 54"/>
          <p:cNvSpPr txBox="1">
            <a:spLocks noGrp="1"/>
          </p:cNvSpPr>
          <p:nvPr>
            <p:ph type="body" idx="4294967295"/>
          </p:nvPr>
        </p:nvSpPr>
        <p:spPr>
          <a:xfrm>
            <a:off x="330200" y="1600200"/>
            <a:ext cx="7137400" cy="4419600"/>
          </a:xfrm>
          <a:prstGeom prst="rect">
            <a:avLst/>
          </a:prstGeom>
          <a:ln w="9525" cap="flat">
            <a:noFill/>
            <a:prstDash val="solid"/>
            <a:round/>
            <a:headEnd type="none" w="med" len="med"/>
            <a:tailEnd type="none" w="med" len="med"/>
          </a:ln>
        </p:spPr>
        <p:txBody>
          <a:bodyPr lIns="91425" tIns="91425" rIns="91425" bIns="91425" anchor="t" anchorCtr="0">
            <a:noAutofit/>
          </a:bodyPr>
          <a:lstStyle/>
          <a:p>
            <a:pPr marL="457200" lvl="0" indent="-381000" rtl="0">
              <a:buClr>
                <a:schemeClr val="dk1"/>
              </a:buClr>
              <a:buSzPct val="166666"/>
              <a:buFont typeface="Arial"/>
              <a:buChar char="•"/>
            </a:pPr>
            <a:r>
              <a:rPr lang="en-US" sz="3200" dirty="0" smtClean="0"/>
              <a:t>But what about </a:t>
            </a:r>
            <a:r>
              <a:rPr lang="en-US" sz="3200" i="1" dirty="0" smtClean="0"/>
              <a:t>crazy</a:t>
            </a:r>
            <a:r>
              <a:rPr lang="en-US" sz="3200" dirty="0" smtClean="0"/>
              <a:t>-sized stats?</a:t>
            </a:r>
          </a:p>
          <a:p>
            <a:pPr marL="457200" lvl="0" indent="-381000" rtl="0">
              <a:buClr>
                <a:schemeClr val="dk1"/>
              </a:buClr>
              <a:buSzPct val="166666"/>
              <a:buFont typeface="Arial"/>
              <a:buChar char="•"/>
            </a:pPr>
            <a:endParaRPr lang="en-US" sz="3200" dirty="0"/>
          </a:p>
          <a:p>
            <a:pPr marL="457200" lvl="0" indent="-381000" rtl="0">
              <a:buClr>
                <a:schemeClr val="dk1"/>
              </a:buClr>
              <a:buSzPct val="166666"/>
              <a:buFont typeface="Arial"/>
              <a:buChar char="•"/>
            </a:pPr>
            <a:r>
              <a:rPr lang="en-US" sz="3200" dirty="0" smtClean="0"/>
              <a:t> </a:t>
            </a:r>
          </a:p>
          <a:p>
            <a:pPr marL="76200" lvl="0" indent="0" rtl="0">
              <a:buClr>
                <a:schemeClr val="dk1"/>
              </a:buClr>
              <a:buSzPct val="166666"/>
              <a:buNone/>
            </a:pPr>
            <a:endParaRPr lang="en-US" sz="3200" dirty="0">
              <a:sym typeface="Wingdings"/>
            </a:endParaRPr>
          </a:p>
          <a:p>
            <a:pPr marL="457200" lvl="0" indent="-381000" rtl="0">
              <a:buClr>
                <a:schemeClr val="dk1"/>
              </a:buClr>
              <a:buSzPct val="166666"/>
              <a:buFont typeface="Arial"/>
              <a:buChar char="•"/>
            </a:pPr>
            <a:r>
              <a:rPr lang="en-US" sz="3200" dirty="0" smtClean="0">
                <a:sym typeface="Wingdings"/>
              </a:rPr>
              <a:t>Billions of visits annually</a:t>
            </a:r>
          </a:p>
        </p:txBody>
      </p:sp>
      <p:graphicFrame>
        <p:nvGraphicFramePr>
          <p:cNvPr id="3" name="Object 2"/>
          <p:cNvGraphicFramePr>
            <a:graphicFrameLocks noChangeAspect="1"/>
          </p:cNvGraphicFramePr>
          <p:nvPr>
            <p:extLst>
              <p:ext uri="{D42A27DB-BD31-4B8C-83A1-F6EECF244321}">
                <p14:modId xmlns:p14="http://schemas.microsoft.com/office/powerpoint/2010/main" val="1265359803"/>
              </p:ext>
            </p:extLst>
          </p:nvPr>
        </p:nvGraphicFramePr>
        <p:xfrm>
          <a:off x="914400" y="2590800"/>
          <a:ext cx="5109881" cy="1143000"/>
        </p:xfrm>
        <a:graphic>
          <a:graphicData uri="http://schemas.openxmlformats.org/presentationml/2006/ole">
            <mc:AlternateContent xmlns:mc="http://schemas.openxmlformats.org/markup-compatibility/2006">
              <mc:Choice xmlns:v="urn:schemas-microsoft-com:vml" Requires="v">
                <p:oleObj spid="_x0000_s1039" name="Equation" r:id="rId4" imgW="1919880" imgH="420480" progId="Equation.3">
                  <p:embed/>
                </p:oleObj>
              </mc:Choice>
              <mc:Fallback>
                <p:oleObj name="Equation" r:id="rId4" imgW="1919880" imgH="42048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590800"/>
                        <a:ext cx="5109881"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1614629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Shape 53"/>
          <p:cNvSpPr txBox="1">
            <a:spLocks noGrp="1"/>
          </p:cNvSpPr>
          <p:nvPr>
            <p:ph type="title"/>
          </p:nvPr>
        </p:nvSpPr>
        <p:spPr>
          <a:prstGeom prst="rect">
            <a:avLst/>
          </a:prstGeom>
        </p:spPr>
        <p:txBody>
          <a:bodyPr lIns="91425" tIns="91425" rIns="91425" bIns="91425" anchor="ctr" anchorCtr="0">
            <a:noAutofit/>
          </a:bodyPr>
          <a:lstStyle/>
          <a:p>
            <a:pPr lvl="0" rtl="0">
              <a:buNone/>
            </a:pPr>
            <a:r>
              <a:rPr lang="en-US" dirty="0" smtClean="0"/>
              <a:t>Your Village Is Distinctive</a:t>
            </a:r>
            <a:endParaRPr lang="en" dirty="0"/>
          </a:p>
        </p:txBody>
      </p:sp>
      <p:sp>
        <p:nvSpPr>
          <p:cNvPr id="54" name="Shape 54"/>
          <p:cNvSpPr txBox="1">
            <a:spLocks noGrp="1"/>
          </p:cNvSpPr>
          <p:nvPr>
            <p:ph type="body" idx="4294967295"/>
          </p:nvPr>
        </p:nvSpPr>
        <p:spPr>
          <a:xfrm>
            <a:off x="330200" y="1600200"/>
            <a:ext cx="8813800" cy="4419600"/>
          </a:xfrm>
          <a:prstGeom prst="rect">
            <a:avLst/>
          </a:prstGeom>
          <a:ln w="9525" cap="flat">
            <a:noFill/>
            <a:prstDash val="solid"/>
            <a:round/>
            <a:headEnd type="none" w="med" len="med"/>
            <a:tailEnd type="none" w="med" len="med"/>
          </a:ln>
        </p:spPr>
        <p:txBody>
          <a:bodyPr lIns="91425" tIns="91425" rIns="91425" bIns="91425" anchor="t" anchorCtr="0">
            <a:noAutofit/>
          </a:bodyPr>
          <a:lstStyle/>
          <a:p>
            <a:pPr marL="457200" lvl="0" indent="-381000" rtl="0">
              <a:buClr>
                <a:schemeClr val="dk1"/>
              </a:buClr>
              <a:buSzPct val="166666"/>
              <a:buFont typeface="Arial"/>
              <a:buChar char="•"/>
            </a:pPr>
            <a:r>
              <a:rPr lang="en-US" sz="3200" dirty="0" smtClean="0"/>
              <a:t>Federal, international-scale research</a:t>
            </a:r>
          </a:p>
          <a:p>
            <a:pPr marL="457200" lvl="0" indent="-381000" rtl="0">
              <a:buClr>
                <a:schemeClr val="dk1"/>
              </a:buClr>
              <a:buSzPct val="166666"/>
              <a:buFont typeface="Arial"/>
              <a:buChar char="•"/>
            </a:pPr>
            <a:endParaRPr lang="en-US" sz="3200" dirty="0"/>
          </a:p>
          <a:p>
            <a:pPr marL="457200" lvl="0" indent="-381000" rtl="0">
              <a:buClr>
                <a:schemeClr val="dk1"/>
              </a:buClr>
              <a:buSzPct val="166666"/>
              <a:buFont typeface="Arial"/>
              <a:buChar char="•"/>
            </a:pPr>
            <a:r>
              <a:rPr lang="en-US" sz="3200" i="1" dirty="0" smtClean="0"/>
              <a:t>Every</a:t>
            </a:r>
            <a:r>
              <a:rPr lang="en-US" sz="3200" dirty="0" smtClean="0"/>
              <a:t> application is local</a:t>
            </a:r>
          </a:p>
          <a:p>
            <a:pPr marL="457200" lvl="0" indent="-381000" rtl="0">
              <a:buClr>
                <a:schemeClr val="dk1"/>
              </a:buClr>
              <a:buSzPct val="166666"/>
              <a:buFont typeface="Arial"/>
              <a:buChar char="•"/>
            </a:pPr>
            <a:endParaRPr lang="en-US" sz="3200" dirty="0"/>
          </a:p>
          <a:p>
            <a:pPr marL="457200" lvl="0" indent="-381000" rtl="0">
              <a:buClr>
                <a:schemeClr val="dk1"/>
              </a:buClr>
              <a:buSzPct val="166666"/>
              <a:buFont typeface="Arial"/>
              <a:buChar char="•"/>
            </a:pPr>
            <a:r>
              <a:rPr lang="en-US" sz="3200" dirty="0" smtClean="0"/>
              <a:t>Skip trial-and-error</a:t>
            </a:r>
          </a:p>
          <a:p>
            <a:pPr marL="457200" lvl="0" indent="-381000" rtl="0">
              <a:buClr>
                <a:schemeClr val="dk1"/>
              </a:buClr>
              <a:buSzPct val="166666"/>
              <a:buFont typeface="Arial"/>
              <a:buChar char="•"/>
            </a:pPr>
            <a:endParaRPr lang="en-US" sz="3200" dirty="0"/>
          </a:p>
          <a:p>
            <a:pPr marL="457200" lvl="0" indent="-381000" rtl="0">
              <a:buClr>
                <a:schemeClr val="dk1"/>
              </a:buClr>
              <a:buSzPct val="166666"/>
              <a:buFont typeface="Arial"/>
              <a:buChar char="•"/>
            </a:pPr>
            <a:r>
              <a:rPr lang="en-US" sz="3200" dirty="0" smtClean="0"/>
              <a:t>Fit these tools to your needs</a:t>
            </a:r>
            <a:endParaRPr lang="en" sz="3200" dirty="0"/>
          </a:p>
        </p:txBody>
      </p:sp>
    </p:spTree>
    <p:extLst>
      <p:ext uri="{BB962C8B-B14F-4D97-AF65-F5344CB8AC3E}">
        <p14:creationId xmlns:p14="http://schemas.microsoft.com/office/powerpoint/2010/main" val="3216598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Shape 53"/>
          <p:cNvSpPr txBox="1">
            <a:spLocks noGrp="1"/>
          </p:cNvSpPr>
          <p:nvPr>
            <p:ph type="title"/>
          </p:nvPr>
        </p:nvSpPr>
        <p:spPr>
          <a:prstGeom prst="rect">
            <a:avLst/>
          </a:prstGeom>
        </p:spPr>
        <p:txBody>
          <a:bodyPr lIns="91425" tIns="91425" rIns="91425" bIns="91425" anchor="ctr" anchorCtr="0">
            <a:noAutofit/>
          </a:bodyPr>
          <a:lstStyle/>
          <a:p>
            <a:pPr lvl="0" rtl="0">
              <a:buNone/>
            </a:pPr>
            <a:r>
              <a:rPr lang="en" dirty="0"/>
              <a:t>Useful Work By Smart People </a:t>
            </a:r>
          </a:p>
        </p:txBody>
      </p:sp>
      <p:sp>
        <p:nvSpPr>
          <p:cNvPr id="54" name="Shape 54"/>
          <p:cNvSpPr txBox="1">
            <a:spLocks noGrp="1"/>
          </p:cNvSpPr>
          <p:nvPr>
            <p:ph type="body" idx="4294967295"/>
          </p:nvPr>
        </p:nvSpPr>
        <p:spPr>
          <a:xfrm>
            <a:off x="330200" y="1600200"/>
            <a:ext cx="8813800" cy="3505200"/>
          </a:xfrm>
          <a:prstGeom prst="rect">
            <a:avLst/>
          </a:prstGeom>
          <a:ln w="9525" cap="flat">
            <a:noFill/>
            <a:prstDash val="solid"/>
            <a:round/>
            <a:headEnd type="none" w="med" len="med"/>
            <a:tailEnd type="none" w="med" len="med"/>
          </a:ln>
        </p:spPr>
        <p:txBody>
          <a:bodyPr lIns="91425" tIns="91425" rIns="91425" bIns="91425" anchor="t" anchorCtr="0">
            <a:noAutofit/>
          </a:bodyPr>
          <a:lstStyle/>
          <a:p>
            <a:pPr marL="457200" lvl="0" indent="-381000" rtl="0">
              <a:buClr>
                <a:schemeClr val="dk1"/>
              </a:buClr>
              <a:buSzPct val="166666"/>
              <a:buFont typeface="Arial"/>
              <a:buChar char="•"/>
            </a:pPr>
            <a:r>
              <a:rPr lang="en" sz="3200" dirty="0"/>
              <a:t>Stages of Moral Development </a:t>
            </a:r>
          </a:p>
          <a:p>
            <a:pPr marL="914400" lvl="1" indent="-381000" rtl="0">
              <a:buClr>
                <a:srgbClr val="999999"/>
              </a:buClr>
              <a:buSzPct val="100000"/>
              <a:buFont typeface="Courier New"/>
              <a:buChar char="o"/>
            </a:pPr>
            <a:r>
              <a:rPr lang="en" sz="3200" dirty="0">
                <a:solidFill>
                  <a:srgbClr val="999999"/>
                </a:solidFill>
              </a:rPr>
              <a:t>(Kohlberg, 1971; Murphy and Gilligan, 1977)</a:t>
            </a:r>
          </a:p>
        </p:txBody>
      </p:sp>
    </p:spTree>
    <p:extLst>
      <p:ext uri="{BB962C8B-B14F-4D97-AF65-F5344CB8AC3E}">
        <p14:creationId xmlns:p14="http://schemas.microsoft.com/office/powerpoint/2010/main" val="11778146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Shape 59"/>
          <p:cNvSpPr txBox="1">
            <a:spLocks noGrp="1"/>
          </p:cNvSpPr>
          <p:nvPr>
            <p:ph type="title"/>
          </p:nvPr>
        </p:nvSpPr>
        <p:spPr>
          <a:prstGeom prst="rect">
            <a:avLst/>
          </a:prstGeom>
        </p:spPr>
        <p:txBody>
          <a:bodyPr lIns="91425" tIns="91425" rIns="91425" bIns="91425" anchor="ctr" anchorCtr="0">
            <a:noAutofit/>
          </a:bodyPr>
          <a:lstStyle/>
          <a:p>
            <a:pPr lvl="0" rtl="0">
              <a:buNone/>
            </a:pPr>
            <a:r>
              <a:rPr lang="en" dirty="0"/>
              <a:t>Useful Work By Smart People </a:t>
            </a:r>
          </a:p>
        </p:txBody>
      </p:sp>
      <p:sp>
        <p:nvSpPr>
          <p:cNvPr id="60" name="Shape 60"/>
          <p:cNvSpPr txBox="1">
            <a:spLocks noGrp="1"/>
          </p:cNvSpPr>
          <p:nvPr>
            <p:ph type="body" idx="4294967295"/>
          </p:nvPr>
        </p:nvSpPr>
        <p:spPr>
          <a:xfrm>
            <a:off x="330200" y="1600200"/>
            <a:ext cx="8813800" cy="4967288"/>
          </a:xfrm>
          <a:prstGeom prst="rect">
            <a:avLst/>
          </a:prstGeom>
          <a:ln w="9525" cap="flat">
            <a:noFill/>
            <a:prstDash val="solid"/>
            <a:round/>
            <a:headEnd type="none" w="med" len="med"/>
            <a:tailEnd type="none" w="med" len="med"/>
          </a:ln>
        </p:spPr>
        <p:txBody>
          <a:bodyPr lIns="91425" tIns="91425" rIns="91425" bIns="91425" anchor="t" anchorCtr="0">
            <a:noAutofit/>
          </a:bodyPr>
          <a:lstStyle/>
          <a:p>
            <a:pPr marL="457200" lvl="0" indent="-381000" rtl="0">
              <a:buClr>
                <a:schemeClr val="dk1"/>
              </a:buClr>
              <a:buSzPct val="166666"/>
              <a:buFont typeface="Arial"/>
              <a:buChar char="•"/>
            </a:pPr>
            <a:r>
              <a:rPr lang="en" sz="3200" dirty="0"/>
              <a:t>Stages of Moral Development </a:t>
            </a:r>
          </a:p>
        </p:txBody>
      </p:sp>
      <p:sp>
        <p:nvSpPr>
          <p:cNvPr id="61" name="Shape 61"/>
          <p:cNvSpPr/>
          <p:nvPr/>
        </p:nvSpPr>
        <p:spPr>
          <a:xfrm>
            <a:off x="1600200" y="4831735"/>
            <a:ext cx="4019400" cy="1296399"/>
          </a:xfrm>
          <a:prstGeom prst="upArrowCallout">
            <a:avLst>
              <a:gd name="adj1" fmla="val 67772"/>
              <a:gd name="adj2" fmla="val 76241"/>
              <a:gd name="adj3" fmla="val 31929"/>
              <a:gd name="adj4" fmla="val 52904"/>
            </a:avLst>
          </a:prstGeom>
          <a:solidFill>
            <a:schemeClr val="bg1"/>
          </a:solidFill>
          <a:ln w="28575" cap="flat">
            <a:solidFill>
              <a:schemeClr val="dk2"/>
            </a:solidFill>
            <a:prstDash val="solid"/>
            <a:round/>
            <a:headEnd type="none" w="med" len="med"/>
            <a:tailEnd type="none" w="med" len="med"/>
          </a:ln>
          <a:effectLst>
            <a:outerShdw blurRad="165100" dist="76200" dir="2700000" algn="tl" rotWithShape="0">
              <a:prstClr val="black">
                <a:alpha val="40000"/>
              </a:prstClr>
            </a:outerShdw>
          </a:effectLst>
        </p:spPr>
        <p:txBody>
          <a:bodyPr lIns="91425" tIns="91425" rIns="91425" bIns="91425" anchor="ctr" anchorCtr="0">
            <a:noAutofit/>
          </a:bodyPr>
          <a:lstStyle/>
          <a:p>
            <a:pPr algn="ctr">
              <a:buNone/>
            </a:pPr>
            <a:r>
              <a:rPr lang="en" sz="36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rPr>
              <a:t>“Preconventional”</a:t>
            </a:r>
          </a:p>
        </p:txBody>
      </p:sp>
      <p:sp>
        <p:nvSpPr>
          <p:cNvPr id="62" name="Shape 62"/>
          <p:cNvSpPr/>
          <p:nvPr/>
        </p:nvSpPr>
        <p:spPr>
          <a:xfrm>
            <a:off x="2562300" y="3612535"/>
            <a:ext cx="4019400" cy="1296399"/>
          </a:xfrm>
          <a:prstGeom prst="upArrowCallout">
            <a:avLst>
              <a:gd name="adj1" fmla="val 67772"/>
              <a:gd name="adj2" fmla="val 76241"/>
              <a:gd name="adj3" fmla="val 31929"/>
              <a:gd name="adj4" fmla="val 52904"/>
            </a:avLst>
          </a:prstGeom>
          <a:solidFill>
            <a:schemeClr val="bg1"/>
          </a:solidFill>
          <a:ln w="28575" cap="flat">
            <a:solidFill>
              <a:schemeClr val="dk2"/>
            </a:solidFill>
            <a:prstDash val="solid"/>
            <a:round/>
            <a:headEnd type="none" w="med" len="med"/>
            <a:tailEnd type="none" w="med" len="med"/>
          </a:ln>
          <a:effectLst>
            <a:outerShdw blurRad="165100" dist="76200" dir="2700000" algn="tl" rotWithShape="0">
              <a:prstClr val="black">
                <a:alpha val="40000"/>
              </a:prstClr>
            </a:outerShdw>
          </a:effectLst>
        </p:spPr>
        <p:txBody>
          <a:bodyPr lIns="91425" tIns="91425" rIns="91425" bIns="91425" anchor="ctr" anchorCtr="0">
            <a:noAutofit/>
          </a:bodyPr>
          <a:lstStyle/>
          <a:p>
            <a:pPr lvl="0" algn="ctr" rtl="0">
              <a:buNone/>
            </a:pPr>
            <a:r>
              <a:rPr lang="en" sz="36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rPr>
              <a:t>“Conventional”</a:t>
            </a:r>
          </a:p>
        </p:txBody>
      </p:sp>
      <p:sp>
        <p:nvSpPr>
          <p:cNvPr id="63" name="Shape 63"/>
          <p:cNvSpPr/>
          <p:nvPr/>
        </p:nvSpPr>
        <p:spPr>
          <a:xfrm>
            <a:off x="3524400" y="2680635"/>
            <a:ext cx="4019400" cy="978799"/>
          </a:xfrm>
          <a:prstGeom prst="rect">
            <a:avLst/>
          </a:prstGeom>
          <a:solidFill>
            <a:schemeClr val="bg1"/>
          </a:solidFill>
          <a:ln w="28575" cap="flat">
            <a:solidFill>
              <a:schemeClr val="dk2"/>
            </a:solidFill>
            <a:prstDash val="solid"/>
            <a:round/>
            <a:headEnd type="none" w="med" len="med"/>
            <a:tailEnd type="none" w="med" len="med"/>
          </a:ln>
          <a:effectLst>
            <a:outerShdw blurRad="165100" dist="76200" dir="2700000" algn="tl" rotWithShape="0">
              <a:prstClr val="black">
                <a:alpha val="40000"/>
              </a:prstClr>
            </a:outerShdw>
          </a:effectLst>
        </p:spPr>
        <p:txBody>
          <a:bodyPr lIns="91425" tIns="91425" rIns="91425" bIns="91425" anchor="ctr" anchorCtr="0">
            <a:noAutofit/>
          </a:bodyPr>
          <a:lstStyle/>
          <a:p>
            <a:pPr>
              <a:buNone/>
            </a:pPr>
            <a:r>
              <a:rPr lang="en" sz="34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rPr>
              <a:t>“Post-Conventional”</a:t>
            </a:r>
          </a:p>
        </p:txBody>
      </p:sp>
      <p:sp>
        <p:nvSpPr>
          <p:cNvPr id="64" name="Shape 64"/>
          <p:cNvSpPr txBox="1"/>
          <p:nvPr/>
        </p:nvSpPr>
        <p:spPr>
          <a:xfrm>
            <a:off x="4337353" y="3803633"/>
            <a:ext cx="461699" cy="474400"/>
          </a:xfrm>
          <a:prstGeom prst="rect">
            <a:avLst/>
          </a:prstGeom>
          <a:ln w="9525" cap="flat">
            <a:solidFill>
              <a:srgbClr val="B7B7B7"/>
            </a:solidFill>
            <a:prstDash val="solid"/>
            <a:round/>
            <a:headEnd type="none" w="med" len="med"/>
            <a:tailEnd type="none" w="med" len="med"/>
          </a:ln>
        </p:spPr>
        <p:txBody>
          <a:bodyPr lIns="91425" tIns="91425" rIns="91425" bIns="91425" anchor="t" anchorCtr="0">
            <a:noAutofit/>
          </a:bodyPr>
          <a:lstStyle/>
          <a:p>
            <a:pPr algn="ctr">
              <a:buNone/>
            </a:pPr>
            <a:r>
              <a:rPr lang="en" dirty="0">
                <a:latin typeface="+mj-lt"/>
              </a:rPr>
              <a:t>??</a:t>
            </a:r>
          </a:p>
        </p:txBody>
      </p:sp>
      <p:sp>
        <p:nvSpPr>
          <p:cNvPr id="65" name="Shape 65"/>
          <p:cNvSpPr txBox="1"/>
          <p:nvPr/>
        </p:nvSpPr>
        <p:spPr>
          <a:xfrm>
            <a:off x="3269278" y="5057133"/>
            <a:ext cx="681299" cy="474400"/>
          </a:xfrm>
          <a:prstGeom prst="rect">
            <a:avLst/>
          </a:prstGeom>
          <a:ln w="9525" cap="flat">
            <a:solidFill>
              <a:srgbClr val="B7B7B7"/>
            </a:solidFill>
            <a:prstDash val="solid"/>
            <a:round/>
            <a:headEnd type="none" w="med" len="med"/>
            <a:tailEnd type="none" w="med" len="med"/>
          </a:ln>
        </p:spPr>
        <p:txBody>
          <a:bodyPr lIns="91425" tIns="91425" rIns="91425" bIns="91425" anchor="t" anchorCtr="0">
            <a:noAutofit/>
          </a:bodyPr>
          <a:lstStyle/>
          <a:p>
            <a:pPr lvl="0" algn="ctr" rtl="0">
              <a:buNone/>
            </a:pPr>
            <a:r>
              <a:rPr lang="en" dirty="0">
                <a:latin typeface="+mj-lt"/>
              </a:rPr>
              <a:t>Likely</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Conventional: Perceived Peer Opinion</a:t>
            </a:r>
            <a:endParaRPr lang="en-US" dirty="0"/>
          </a:p>
        </p:txBody>
      </p:sp>
      <p:pic>
        <p:nvPicPr>
          <p:cNvPr id="4" name="Picture 3" descr="UxGVeYj.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4440" y="1116787"/>
            <a:ext cx="4573560" cy="5360213"/>
          </a:xfrm>
          <a:prstGeom prst="rect">
            <a:avLst/>
          </a:prstGeom>
          <a:effectLst>
            <a:outerShdw blurRad="342900" dist="165100" dir="2700000" algn="tl" rotWithShape="0">
              <a:prstClr val="black">
                <a:alpha val="34000"/>
              </a:prstClr>
            </a:outerShdw>
          </a:effectLst>
        </p:spPr>
      </p:pic>
      <p:sp>
        <p:nvSpPr>
          <p:cNvPr id="5" name="TextBox 4"/>
          <p:cNvSpPr txBox="1"/>
          <p:nvPr/>
        </p:nvSpPr>
        <p:spPr>
          <a:xfrm>
            <a:off x="0" y="5486400"/>
            <a:ext cx="1998940" cy="923330"/>
          </a:xfrm>
          <a:prstGeom prst="rect">
            <a:avLst/>
          </a:prstGeom>
          <a:solidFill>
            <a:schemeClr val="bg1"/>
          </a:solidFill>
        </p:spPr>
        <p:txBody>
          <a:bodyPr wrap="none" rtlCol="0">
            <a:spAutoFit/>
          </a:bodyPr>
          <a:lstStyle/>
          <a:p>
            <a:r>
              <a:rPr lang="en-US" sz="1800" b="1" i="1" dirty="0" smtClean="0">
                <a:solidFill>
                  <a:srgbClr val="FF0000"/>
                </a:solidFill>
                <a:latin typeface="Arial Black"/>
                <a:cs typeface="Arial Black"/>
              </a:rPr>
              <a:t>NOT</a:t>
            </a:r>
            <a:r>
              <a:rPr lang="en-US" sz="1800" b="1" dirty="0" smtClean="0">
                <a:solidFill>
                  <a:srgbClr val="FF0000"/>
                </a:solidFill>
                <a:latin typeface="Arial Black"/>
                <a:cs typeface="Arial Black"/>
              </a:rPr>
              <a:t> KEEPING </a:t>
            </a:r>
          </a:p>
          <a:p>
            <a:r>
              <a:rPr lang="en-US" sz="1800" b="1" dirty="0" smtClean="0">
                <a:solidFill>
                  <a:srgbClr val="FF0000"/>
                </a:solidFill>
                <a:latin typeface="Arial Black"/>
                <a:cs typeface="Arial Black"/>
              </a:rPr>
              <a:t>AMERICA</a:t>
            </a:r>
          </a:p>
          <a:p>
            <a:r>
              <a:rPr lang="en-US" sz="1800" b="1" dirty="0" smtClean="0">
                <a:solidFill>
                  <a:srgbClr val="FF0000"/>
                </a:solidFill>
                <a:latin typeface="Arial Black"/>
                <a:cs typeface="Arial Black"/>
              </a:rPr>
              <a:t>BEAUTIFUL</a:t>
            </a:r>
            <a:endParaRPr lang="en-US" sz="1800" b="1" dirty="0">
              <a:solidFill>
                <a:srgbClr val="FF0000"/>
              </a:solidFill>
              <a:latin typeface="Arial Black"/>
              <a:cs typeface="Arial Black"/>
            </a:endParaRPr>
          </a:p>
        </p:txBody>
      </p:sp>
    </p:spTree>
    <p:extLst>
      <p:ext uri="{BB962C8B-B14F-4D97-AF65-F5344CB8AC3E}">
        <p14:creationId xmlns:p14="http://schemas.microsoft.com/office/powerpoint/2010/main" val="29687362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Shape 70"/>
          <p:cNvSpPr txBox="1">
            <a:spLocks noGrp="1"/>
          </p:cNvSpPr>
          <p:nvPr>
            <p:ph type="title"/>
          </p:nvPr>
        </p:nvSpPr>
        <p:spPr>
          <a:prstGeom prst="rect">
            <a:avLst/>
          </a:prstGeom>
        </p:spPr>
        <p:txBody>
          <a:bodyPr lIns="91425" tIns="91425" rIns="91425" bIns="91425" anchor="ctr" anchorCtr="0">
            <a:noAutofit/>
          </a:bodyPr>
          <a:lstStyle/>
          <a:p>
            <a:pPr lvl="0" rtl="0">
              <a:buNone/>
            </a:pPr>
            <a:r>
              <a:rPr lang="en" dirty="0"/>
              <a:t>Useful Work By Smart People </a:t>
            </a:r>
          </a:p>
        </p:txBody>
      </p:sp>
      <p:sp>
        <p:nvSpPr>
          <p:cNvPr id="71" name="Shape 71"/>
          <p:cNvSpPr txBox="1">
            <a:spLocks noGrp="1"/>
          </p:cNvSpPr>
          <p:nvPr>
            <p:ph type="body" idx="4294967295"/>
          </p:nvPr>
        </p:nvSpPr>
        <p:spPr>
          <a:xfrm>
            <a:off x="330200" y="1600200"/>
            <a:ext cx="8813800" cy="4967288"/>
          </a:xfrm>
          <a:prstGeom prst="rect">
            <a:avLst/>
          </a:prstGeom>
        </p:spPr>
        <p:txBody>
          <a:bodyPr lIns="91425" tIns="91425" rIns="91425" bIns="91425" anchor="t" anchorCtr="0">
            <a:noAutofit/>
          </a:bodyPr>
          <a:lstStyle/>
          <a:p>
            <a:pPr marL="457200" lvl="0" indent="-381000" rtl="0">
              <a:buClr>
                <a:srgbClr val="999999"/>
              </a:buClr>
              <a:buSzPct val="166666"/>
              <a:buFont typeface="Arial"/>
              <a:buChar char="•"/>
            </a:pPr>
            <a:r>
              <a:rPr lang="en" sz="3200" dirty="0">
                <a:solidFill>
                  <a:srgbClr val="999999"/>
                </a:solidFill>
              </a:rPr>
              <a:t>Stages of Moral Development </a:t>
            </a:r>
          </a:p>
          <a:p>
            <a:pPr marL="457200" lvl="0" indent="-381000" rtl="0">
              <a:buClr>
                <a:schemeClr val="dk1"/>
              </a:buClr>
              <a:buSzPct val="166666"/>
              <a:buFont typeface="Arial"/>
              <a:buChar char="•"/>
            </a:pPr>
            <a:r>
              <a:rPr lang="en" sz="3200" dirty="0"/>
              <a:t>Direct vs. indirect behavior influencers</a:t>
            </a:r>
          </a:p>
          <a:p>
            <a:pPr marL="914400" lvl="1" indent="-381000" rtl="0">
              <a:buClr>
                <a:srgbClr val="999999"/>
              </a:buClr>
              <a:buSzPct val="80000"/>
              <a:buFont typeface="Courier New"/>
              <a:buChar char="o"/>
            </a:pPr>
            <a:r>
              <a:rPr lang="en-US" sz="3200" dirty="0" smtClean="0">
                <a:solidFill>
                  <a:srgbClr val="999999"/>
                </a:solidFill>
              </a:rPr>
              <a:t>(</a:t>
            </a:r>
            <a:r>
              <a:rPr lang="en" sz="3200" dirty="0" smtClean="0">
                <a:solidFill>
                  <a:srgbClr val="999999"/>
                </a:solidFill>
              </a:rPr>
              <a:t>Gramann</a:t>
            </a:r>
            <a:r>
              <a:rPr lang="en-US" sz="3200" dirty="0" smtClean="0">
                <a:solidFill>
                  <a:srgbClr val="999999"/>
                </a:solidFill>
              </a:rPr>
              <a:t> et al.</a:t>
            </a:r>
            <a:r>
              <a:rPr lang="en" sz="3200" dirty="0" smtClean="0">
                <a:solidFill>
                  <a:srgbClr val="999999"/>
                </a:solidFill>
              </a:rPr>
              <a:t> </a:t>
            </a:r>
            <a:r>
              <a:rPr lang="en" sz="3200" dirty="0">
                <a:solidFill>
                  <a:srgbClr val="999999"/>
                </a:solidFill>
              </a:rPr>
              <a:t>1992; Manning 1999)</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Shape 76"/>
          <p:cNvSpPr txBox="1">
            <a:spLocks noGrp="1"/>
          </p:cNvSpPr>
          <p:nvPr>
            <p:ph type="title"/>
          </p:nvPr>
        </p:nvSpPr>
        <p:spPr>
          <a:prstGeom prst="rect">
            <a:avLst/>
          </a:prstGeom>
        </p:spPr>
        <p:txBody>
          <a:bodyPr lIns="91425" tIns="91425" rIns="91425" bIns="91425" anchor="ctr" anchorCtr="0">
            <a:noAutofit/>
          </a:bodyPr>
          <a:lstStyle/>
          <a:p>
            <a:pPr lvl="0" rtl="0">
              <a:buNone/>
            </a:pPr>
            <a:r>
              <a:rPr lang="en" dirty="0"/>
              <a:t>Useful Work By Smart People </a:t>
            </a:r>
          </a:p>
        </p:txBody>
      </p:sp>
      <p:sp>
        <p:nvSpPr>
          <p:cNvPr id="77" name="Shape 77"/>
          <p:cNvSpPr txBox="1">
            <a:spLocks noGrp="1"/>
          </p:cNvSpPr>
          <p:nvPr>
            <p:ph type="body" idx="4294967295"/>
          </p:nvPr>
        </p:nvSpPr>
        <p:spPr>
          <a:xfrm>
            <a:off x="330200" y="1600200"/>
            <a:ext cx="8813800" cy="4967288"/>
          </a:xfrm>
          <a:prstGeom prst="rect">
            <a:avLst/>
          </a:prstGeom>
        </p:spPr>
        <p:txBody>
          <a:bodyPr lIns="91425" tIns="91425" rIns="91425" bIns="91425" anchor="t" anchorCtr="0">
            <a:noAutofit/>
          </a:bodyPr>
          <a:lstStyle/>
          <a:p>
            <a:pPr marL="457200" lvl="0" indent="-381000" rtl="0">
              <a:buClr>
                <a:srgbClr val="999999"/>
              </a:buClr>
              <a:buSzPct val="166666"/>
              <a:buFont typeface="Arial"/>
              <a:buChar char="•"/>
            </a:pPr>
            <a:r>
              <a:rPr lang="en" sz="3200" dirty="0">
                <a:solidFill>
                  <a:srgbClr val="999999"/>
                </a:solidFill>
              </a:rPr>
              <a:t>Stages of Moral Development </a:t>
            </a:r>
          </a:p>
          <a:p>
            <a:pPr marL="457200" lvl="0" indent="-381000" rtl="0">
              <a:buClr>
                <a:schemeClr val="dk1"/>
              </a:buClr>
              <a:buSzPct val="166666"/>
              <a:buFont typeface="Arial"/>
              <a:buChar char="•"/>
            </a:pPr>
            <a:r>
              <a:rPr lang="en" sz="3200" dirty="0"/>
              <a:t>Direct vs. indirect behavior influencers</a:t>
            </a:r>
          </a:p>
        </p:txBody>
      </p:sp>
      <p:sp>
        <p:nvSpPr>
          <p:cNvPr id="78" name="Shape 78"/>
          <p:cNvSpPr/>
          <p:nvPr/>
        </p:nvSpPr>
        <p:spPr>
          <a:xfrm>
            <a:off x="5344103" y="3259935"/>
            <a:ext cx="2885498" cy="3037967"/>
          </a:xfrm>
          <a:prstGeom prst="flowChartDelay">
            <a:avLst/>
          </a:prstGeom>
          <a:noFill/>
          <a:ln w="28575" cap="flat">
            <a:solidFill>
              <a:schemeClr val="dk2"/>
            </a:solidFill>
            <a:prstDash val="solid"/>
            <a:round/>
            <a:headEnd type="none" w="med" len="med"/>
            <a:tailEnd type="none" w="med" len="med"/>
          </a:ln>
          <a:effectLst>
            <a:outerShdw blurRad="101600" dist="88900" dir="2700000" algn="tl" rotWithShape="0">
              <a:prstClr val="black">
                <a:alpha val="40000"/>
              </a:prstClr>
            </a:outerShdw>
          </a:effectLst>
        </p:spPr>
        <p:txBody>
          <a:bodyPr lIns="91425" tIns="91425" rIns="0" bIns="91425" anchor="ctr" anchorCtr="0">
            <a:noAutofit/>
          </a:bodyPr>
          <a:lstStyle/>
          <a:p>
            <a:pPr algn="r">
              <a:buNone/>
            </a:pPr>
            <a:r>
              <a:rPr lang="en" sz="4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rPr>
              <a:t>Behavior</a:t>
            </a:r>
            <a:endParaRPr lang="en" sz="4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ndParaRPr>
          </a:p>
        </p:txBody>
      </p:sp>
      <p:sp>
        <p:nvSpPr>
          <p:cNvPr id="79" name="Shape 79"/>
          <p:cNvSpPr/>
          <p:nvPr/>
        </p:nvSpPr>
        <p:spPr>
          <a:xfrm rot="20918052">
            <a:off x="2098370" y="5070941"/>
            <a:ext cx="3671586" cy="1554480"/>
          </a:xfrm>
          <a:prstGeom prst="rightArrow">
            <a:avLst>
              <a:gd name="adj1" fmla="val 53171"/>
              <a:gd name="adj2" fmla="val 50000"/>
            </a:avLst>
          </a:prstGeom>
          <a:solidFill>
            <a:schemeClr val="bg1"/>
          </a:solidFill>
          <a:ln w="28575" cap="flat">
            <a:solidFill>
              <a:srgbClr val="FF0000"/>
            </a:solidFill>
            <a:prstDash val="solid"/>
            <a:round/>
            <a:headEnd type="none" w="med" len="med"/>
            <a:tailEnd type="none" w="med" len="med"/>
          </a:ln>
          <a:effectLst>
            <a:outerShdw blurRad="101600" dist="88900" dir="2700000" algn="tl" rotWithShape="0">
              <a:prstClr val="black">
                <a:alpha val="40000"/>
              </a:prstClr>
            </a:outerShdw>
          </a:effectLst>
        </p:spPr>
        <p:txBody>
          <a:bodyPr lIns="91425" tIns="91425" rIns="91425" bIns="91425" anchor="ctr" anchorCtr="0">
            <a:noAutofit/>
          </a:bodyPr>
          <a:lstStyle/>
          <a:p>
            <a:pPr algn="ctr">
              <a:buNone/>
            </a:pPr>
            <a:r>
              <a:rPr lang="en"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rPr>
              <a:t>Direct Tactics</a:t>
            </a:r>
          </a:p>
        </p:txBody>
      </p:sp>
      <p:sp>
        <p:nvSpPr>
          <p:cNvPr id="80" name="Shape 80"/>
          <p:cNvSpPr/>
          <p:nvPr/>
        </p:nvSpPr>
        <p:spPr>
          <a:xfrm>
            <a:off x="105975" y="2978800"/>
            <a:ext cx="3704025" cy="2210400"/>
          </a:xfrm>
          <a:prstGeom prst="cloudCallout">
            <a:avLst>
              <a:gd name="adj1" fmla="val -20833"/>
              <a:gd name="adj2" fmla="val 62500"/>
            </a:avLst>
          </a:prstGeom>
          <a:noFill/>
          <a:ln w="28575" cap="flat">
            <a:solidFill>
              <a:srgbClr val="FF0000"/>
            </a:solidFill>
            <a:prstDash val="solid"/>
            <a:round/>
            <a:headEnd type="none" w="med" len="med"/>
            <a:tailEnd type="none" w="med" len="med"/>
          </a:ln>
          <a:effectLst>
            <a:outerShdw blurRad="101600" dist="88900" dir="2700000" algn="tl" rotWithShape="0">
              <a:prstClr val="black">
                <a:alpha val="40000"/>
              </a:prstClr>
            </a:outerShdw>
          </a:effectLst>
        </p:spPr>
        <p:txBody>
          <a:bodyPr lIns="91425" tIns="91425" rIns="91425" bIns="91425" anchor="ctr" anchorCtr="0">
            <a:noAutofit/>
          </a:bodyPr>
          <a:lstStyle/>
          <a:p>
            <a:pPr>
              <a:buNone/>
            </a:pPr>
            <a:r>
              <a:rPr lang="en" sz="3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pitchFamily="34" charset="0"/>
              </a:rPr>
              <a:t>Information/ Education</a:t>
            </a:r>
          </a:p>
        </p:txBody>
      </p:sp>
      <p:sp>
        <p:nvSpPr>
          <p:cNvPr id="81" name="Shape 81"/>
          <p:cNvSpPr/>
          <p:nvPr/>
        </p:nvSpPr>
        <p:spPr>
          <a:xfrm rot="678082">
            <a:off x="3166558" y="3177221"/>
            <a:ext cx="2577500" cy="1554480"/>
          </a:xfrm>
          <a:prstGeom prst="rightArrow">
            <a:avLst>
              <a:gd name="adj1" fmla="val 50000"/>
              <a:gd name="adj2" fmla="val 50000"/>
            </a:avLst>
          </a:prstGeom>
          <a:solidFill>
            <a:schemeClr val="bg1"/>
          </a:solidFill>
          <a:ln w="28575" cap="flat">
            <a:solidFill>
              <a:srgbClr val="FF0000"/>
            </a:solidFill>
            <a:prstDash val="solid"/>
            <a:round/>
            <a:headEnd type="none" w="med" len="med"/>
            <a:tailEnd type="none" w="med" len="med"/>
          </a:ln>
          <a:effectLst>
            <a:outerShdw blurRad="101600" dist="88900" dir="2700000" algn="tl" rotWithShape="0">
              <a:prstClr val="black">
                <a:alpha val="40000"/>
              </a:prstClr>
            </a:outerShdw>
          </a:effectLst>
        </p:spPr>
        <p:txBody>
          <a:bodyPr lIns="91425" tIns="91425" rIns="91425" bIns="91425" anchor="ctr" anchorCtr="0">
            <a:noAutofit/>
          </a:bodyPr>
          <a:lstStyle/>
          <a:p>
            <a:pPr>
              <a:buNone/>
            </a:pPr>
            <a:r>
              <a:rPr lang="en"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rPr>
              <a:t>Decision</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descr="SHEN impact monitoring 0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10439400" cy="782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3" descr="SHEN impact monitoring 0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10439400" cy="782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Rectangle 4"/>
          <p:cNvSpPr>
            <a:spLocks noGrp="1" noChangeArrowheads="1"/>
          </p:cNvSpPr>
          <p:nvPr>
            <p:ph type="title" idx="4294967295"/>
          </p:nvPr>
        </p:nvSpPr>
        <p:spPr/>
        <p:txBody>
          <a:bodyPr/>
          <a:lstStyle/>
          <a:p>
            <a:pPr eaLnBrk="1" hangingPunct="1">
              <a:defRPr/>
            </a:pPr>
            <a:r>
              <a:rPr lang="en-US" dirty="0" smtClean="0">
                <a:cs typeface="+mj-cs"/>
              </a:rPr>
              <a:t>Site Management</a:t>
            </a:r>
          </a:p>
        </p:txBody>
      </p:sp>
    </p:spTree>
    <p:extLst>
      <p:ext uri="{BB962C8B-B14F-4D97-AF65-F5344CB8AC3E}">
        <p14:creationId xmlns:p14="http://schemas.microsoft.com/office/powerpoint/2010/main" val="9231520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descr="SHEN impact monitoring 0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10439400" cy="782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8" name="Picture 3" descr="SHEN impact monitoring 0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10439400" cy="782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Rectangle 4"/>
          <p:cNvSpPr>
            <a:spLocks noGrp="1" noChangeArrowheads="1"/>
          </p:cNvSpPr>
          <p:nvPr>
            <p:ph type="title" idx="4294967295"/>
          </p:nvPr>
        </p:nvSpPr>
        <p:spPr/>
        <p:txBody>
          <a:bodyPr/>
          <a:lstStyle/>
          <a:p>
            <a:pPr eaLnBrk="1" hangingPunct="1">
              <a:defRPr/>
            </a:pPr>
            <a:r>
              <a:rPr lang="en-US" dirty="0" smtClean="0">
                <a:cs typeface="+mj-cs"/>
              </a:rPr>
              <a:t>Site Management</a:t>
            </a:r>
          </a:p>
        </p:txBody>
      </p:sp>
      <p:sp>
        <p:nvSpPr>
          <p:cNvPr id="81928" name="Oval 8"/>
          <p:cNvSpPr>
            <a:spLocks noChangeArrowheads="1"/>
          </p:cNvSpPr>
          <p:nvPr/>
        </p:nvSpPr>
        <p:spPr bwMode="auto">
          <a:xfrm>
            <a:off x="5715000" y="2667000"/>
            <a:ext cx="1905000" cy="2590800"/>
          </a:xfrm>
          <a:prstGeom prst="ellipse">
            <a:avLst/>
          </a:prstGeom>
          <a:noFill/>
          <a:ln w="762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449046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62848" y="1181261"/>
            <a:ext cx="8686800" cy="4844403"/>
          </a:xfrm>
          <a:prstGeom prst="rect">
            <a:avLst/>
          </a:prstGeom>
          <a:noFill/>
        </p:spPr>
        <p:txBody>
          <a:bodyPr wrap="square" rtlCol="0">
            <a:spAutoFit/>
          </a:bodyPr>
          <a:lstStyle/>
          <a:p>
            <a:pPr algn="ctr">
              <a:lnSpc>
                <a:spcPct val="80000"/>
              </a:lnSpc>
            </a:pPr>
            <a:r>
              <a:rPr lang="en-US" sz="4800" dirty="0" smtClean="0">
                <a:solidFill>
                  <a:srgbClr val="1B4298"/>
                </a:solidFill>
              </a:rPr>
              <a:t>For </a:t>
            </a:r>
            <a:r>
              <a:rPr lang="en-US" sz="4800" dirty="0">
                <a:solidFill>
                  <a:srgbClr val="1B4298"/>
                </a:solidFill>
              </a:rPr>
              <a:t>the first time ever, </a:t>
            </a:r>
            <a:endParaRPr lang="en-US" sz="4800" dirty="0" smtClean="0">
              <a:solidFill>
                <a:srgbClr val="1B4298"/>
              </a:solidFill>
            </a:endParaRPr>
          </a:p>
          <a:p>
            <a:pPr algn="ctr">
              <a:lnSpc>
                <a:spcPct val="80000"/>
              </a:lnSpc>
            </a:pPr>
            <a:r>
              <a:rPr lang="en-US" sz="4800" dirty="0" smtClean="0">
                <a:solidFill>
                  <a:srgbClr val="1B4298"/>
                </a:solidFill>
              </a:rPr>
              <a:t>KAB </a:t>
            </a:r>
            <a:r>
              <a:rPr lang="en-US" sz="4800" dirty="0">
                <a:solidFill>
                  <a:srgbClr val="1B4298"/>
                </a:solidFill>
              </a:rPr>
              <a:t>is going social at </a:t>
            </a:r>
            <a:endParaRPr lang="en-US" sz="4800" dirty="0" smtClean="0">
              <a:solidFill>
                <a:srgbClr val="1B4298"/>
              </a:solidFill>
            </a:endParaRPr>
          </a:p>
          <a:p>
            <a:pPr algn="ctr">
              <a:lnSpc>
                <a:spcPct val="80000"/>
              </a:lnSpc>
            </a:pPr>
            <a:r>
              <a:rPr lang="en-US" sz="4800" dirty="0" smtClean="0">
                <a:solidFill>
                  <a:srgbClr val="1B4298"/>
                </a:solidFill>
              </a:rPr>
              <a:t>National </a:t>
            </a:r>
            <a:r>
              <a:rPr lang="en-US" sz="4800" dirty="0">
                <a:solidFill>
                  <a:srgbClr val="1B4298"/>
                </a:solidFill>
              </a:rPr>
              <a:t>Conference! </a:t>
            </a:r>
            <a:endParaRPr lang="en-US" sz="4800" dirty="0" smtClean="0">
              <a:solidFill>
                <a:srgbClr val="1B4298"/>
              </a:solidFill>
            </a:endParaRPr>
          </a:p>
          <a:p>
            <a:pPr algn="ctr">
              <a:lnSpc>
                <a:spcPct val="80000"/>
              </a:lnSpc>
            </a:pPr>
            <a:r>
              <a:rPr lang="en-US" sz="4800" dirty="0" smtClean="0">
                <a:solidFill>
                  <a:srgbClr val="1B4298"/>
                </a:solidFill>
              </a:rPr>
              <a:t>Be </a:t>
            </a:r>
            <a:r>
              <a:rPr lang="en-US" sz="4800" dirty="0">
                <a:solidFill>
                  <a:srgbClr val="1B4298"/>
                </a:solidFill>
              </a:rPr>
              <a:t>part of the </a:t>
            </a:r>
            <a:r>
              <a:rPr lang="en-US" sz="4800" dirty="0" smtClean="0">
                <a:solidFill>
                  <a:srgbClr val="1B4298"/>
                </a:solidFill>
              </a:rPr>
              <a:t>conference </a:t>
            </a:r>
            <a:r>
              <a:rPr lang="en-US" sz="4800" dirty="0">
                <a:solidFill>
                  <a:srgbClr val="1B4298"/>
                </a:solidFill>
              </a:rPr>
              <a:t>conversation and </a:t>
            </a:r>
            <a:endParaRPr lang="en-US" sz="4800" dirty="0" smtClean="0">
              <a:solidFill>
                <a:srgbClr val="1B4298"/>
              </a:solidFill>
            </a:endParaRPr>
          </a:p>
          <a:p>
            <a:pPr algn="ctr">
              <a:lnSpc>
                <a:spcPct val="80000"/>
              </a:lnSpc>
            </a:pPr>
            <a:r>
              <a:rPr lang="en-US" sz="4800" dirty="0">
                <a:solidFill>
                  <a:srgbClr val="1B4298"/>
                </a:solidFill>
              </a:rPr>
              <a:t>u</a:t>
            </a:r>
            <a:r>
              <a:rPr lang="en-US" sz="4800" dirty="0" smtClean="0">
                <a:solidFill>
                  <a:srgbClr val="1B4298"/>
                </a:solidFill>
              </a:rPr>
              <a:t>se </a:t>
            </a:r>
            <a:r>
              <a:rPr lang="en-US" sz="4800" b="1" dirty="0" smtClean="0">
                <a:solidFill>
                  <a:srgbClr val="1B4298"/>
                </a:solidFill>
              </a:rPr>
              <a:t>#</a:t>
            </a:r>
            <a:r>
              <a:rPr lang="en-US" sz="4800" b="1" dirty="0">
                <a:solidFill>
                  <a:srgbClr val="1B4298"/>
                </a:solidFill>
              </a:rPr>
              <a:t>KAB2014</a:t>
            </a:r>
            <a:r>
              <a:rPr lang="en-US" sz="4800" dirty="0">
                <a:solidFill>
                  <a:srgbClr val="1B4298"/>
                </a:solidFill>
              </a:rPr>
              <a:t> on </a:t>
            </a:r>
            <a:endParaRPr lang="en-US" sz="4800" dirty="0" smtClean="0">
              <a:solidFill>
                <a:srgbClr val="1B4298"/>
              </a:solidFill>
            </a:endParaRPr>
          </a:p>
          <a:p>
            <a:pPr algn="ctr">
              <a:lnSpc>
                <a:spcPct val="80000"/>
              </a:lnSpc>
            </a:pPr>
            <a:r>
              <a:rPr lang="en-US" sz="4800" dirty="0" smtClean="0">
                <a:solidFill>
                  <a:srgbClr val="1B4298"/>
                </a:solidFill>
              </a:rPr>
              <a:t>Facebook</a:t>
            </a:r>
            <a:r>
              <a:rPr lang="en-US" sz="4800" dirty="0">
                <a:solidFill>
                  <a:srgbClr val="1B4298"/>
                </a:solidFill>
              </a:rPr>
              <a:t>, Twitter </a:t>
            </a:r>
            <a:r>
              <a:rPr lang="en-US" sz="4800" dirty="0" smtClean="0">
                <a:solidFill>
                  <a:srgbClr val="1B4298"/>
                </a:solidFill>
              </a:rPr>
              <a:t>&amp;</a:t>
            </a:r>
          </a:p>
          <a:p>
            <a:pPr algn="ctr">
              <a:lnSpc>
                <a:spcPct val="80000"/>
              </a:lnSpc>
            </a:pPr>
            <a:r>
              <a:rPr lang="en-US" sz="4800" dirty="0" smtClean="0">
                <a:solidFill>
                  <a:srgbClr val="1B4298"/>
                </a:solidFill>
              </a:rPr>
              <a:t> </a:t>
            </a:r>
            <a:r>
              <a:rPr lang="en-US" sz="4800" dirty="0" err="1">
                <a:solidFill>
                  <a:srgbClr val="1B4298"/>
                </a:solidFill>
              </a:rPr>
              <a:t>Instagram</a:t>
            </a:r>
            <a:r>
              <a:rPr lang="en-US" sz="4800" dirty="0">
                <a:solidFill>
                  <a:srgbClr val="1B4298"/>
                </a:solidFill>
              </a:rPr>
              <a:t>.</a:t>
            </a:r>
            <a:endParaRPr lang="en-US" sz="4800" b="1" dirty="0">
              <a:solidFill>
                <a:srgbClr val="1B4298"/>
              </a:solidFill>
            </a:endParaRPr>
          </a:p>
        </p:txBody>
      </p:sp>
    </p:spTree>
    <p:extLst>
      <p:ext uri="{BB962C8B-B14F-4D97-AF65-F5344CB8AC3E}">
        <p14:creationId xmlns:p14="http://schemas.microsoft.com/office/powerpoint/2010/main" val="31540093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a:spLocks noGrp="1"/>
          </p:cNvSpPr>
          <p:nvPr>
            <p:ph type="title"/>
          </p:nvPr>
        </p:nvSpPr>
        <p:spPr>
          <a:prstGeom prst="rect">
            <a:avLst/>
          </a:prstGeom>
        </p:spPr>
        <p:txBody>
          <a:bodyPr lIns="91425" tIns="91425" rIns="91425" bIns="91425" anchor="ctr" anchorCtr="0">
            <a:noAutofit/>
          </a:bodyPr>
          <a:lstStyle/>
          <a:p>
            <a:pPr lvl="0" rtl="0">
              <a:buNone/>
            </a:pPr>
            <a:r>
              <a:rPr lang="en" dirty="0"/>
              <a:t>Useful Work By Smart People</a:t>
            </a:r>
          </a:p>
        </p:txBody>
      </p:sp>
      <p:sp>
        <p:nvSpPr>
          <p:cNvPr id="87" name="Shape 87"/>
          <p:cNvSpPr txBox="1">
            <a:spLocks noGrp="1"/>
          </p:cNvSpPr>
          <p:nvPr>
            <p:ph type="body" idx="4294967295"/>
          </p:nvPr>
        </p:nvSpPr>
        <p:spPr>
          <a:xfrm>
            <a:off x="330200" y="1600200"/>
            <a:ext cx="8813800" cy="4967288"/>
          </a:xfrm>
          <a:prstGeom prst="rect">
            <a:avLst/>
          </a:prstGeom>
        </p:spPr>
        <p:txBody>
          <a:bodyPr lIns="91425" tIns="91425" rIns="91425" bIns="91425" anchor="t" anchorCtr="0">
            <a:noAutofit/>
          </a:bodyPr>
          <a:lstStyle/>
          <a:p>
            <a:pPr marL="457200" lvl="0" indent="-381000" rtl="0">
              <a:buClr>
                <a:srgbClr val="999999"/>
              </a:buClr>
              <a:buSzPct val="166666"/>
              <a:buFont typeface="Arial"/>
              <a:buChar char="•"/>
            </a:pPr>
            <a:r>
              <a:rPr lang="en" sz="3200" dirty="0">
                <a:solidFill>
                  <a:srgbClr val="999999"/>
                </a:solidFill>
              </a:rPr>
              <a:t>Stages of Moral Development</a:t>
            </a:r>
          </a:p>
          <a:p>
            <a:pPr marL="457200" lvl="0" indent="-381000" rtl="0">
              <a:buClr>
                <a:srgbClr val="999999"/>
              </a:buClr>
              <a:buSzPct val="166666"/>
              <a:buFont typeface="Arial"/>
              <a:buChar char="•"/>
            </a:pPr>
            <a:r>
              <a:rPr lang="en" sz="3200" dirty="0">
                <a:solidFill>
                  <a:srgbClr val="999999"/>
                </a:solidFill>
              </a:rPr>
              <a:t>Direct vs. indirect behavior influencers</a:t>
            </a:r>
          </a:p>
          <a:p>
            <a:pPr marL="457200" lvl="0" indent="-381000" rtl="0">
              <a:buClr>
                <a:schemeClr val="dk1"/>
              </a:buClr>
              <a:buSzPct val="166666"/>
              <a:buFont typeface="Arial"/>
              <a:buChar char="•"/>
            </a:pPr>
            <a:r>
              <a:rPr lang="en" sz="3200" dirty="0"/>
              <a:t>Elaboration Likelihood Model of Persuasion </a:t>
            </a:r>
          </a:p>
          <a:p>
            <a:pPr marL="914400" lvl="1" indent="-381000" rtl="0">
              <a:buClr>
                <a:srgbClr val="999999"/>
              </a:buClr>
              <a:buSzPct val="100000"/>
              <a:buFont typeface="Courier New"/>
              <a:buChar char="o"/>
            </a:pPr>
            <a:r>
              <a:rPr lang="en" sz="3200" dirty="0">
                <a:solidFill>
                  <a:srgbClr val="999999"/>
                </a:solidFill>
              </a:rPr>
              <a:t>(Petty &amp; Cacioppo, 1981)</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a:spLocks noGrp="1"/>
          </p:cNvSpPr>
          <p:nvPr>
            <p:ph type="title"/>
          </p:nvPr>
        </p:nvSpPr>
        <p:spPr>
          <a:prstGeom prst="rect">
            <a:avLst/>
          </a:prstGeom>
        </p:spPr>
        <p:txBody>
          <a:bodyPr lIns="91425" tIns="91425" rIns="91425" bIns="91425" anchor="ctr" anchorCtr="0">
            <a:noAutofit/>
          </a:bodyPr>
          <a:lstStyle/>
          <a:p>
            <a:pPr lvl="0" rtl="0">
              <a:buNone/>
            </a:pPr>
            <a:r>
              <a:rPr lang="en" dirty="0"/>
              <a:t>Useful Work By Smart People</a:t>
            </a:r>
          </a:p>
        </p:txBody>
      </p:sp>
      <p:sp>
        <p:nvSpPr>
          <p:cNvPr id="87" name="Shape 87"/>
          <p:cNvSpPr txBox="1">
            <a:spLocks noGrp="1"/>
          </p:cNvSpPr>
          <p:nvPr>
            <p:ph type="body" idx="4294967295"/>
          </p:nvPr>
        </p:nvSpPr>
        <p:spPr>
          <a:xfrm>
            <a:off x="330200" y="1600200"/>
            <a:ext cx="8813800" cy="4967288"/>
          </a:xfrm>
          <a:prstGeom prst="rect">
            <a:avLst/>
          </a:prstGeom>
        </p:spPr>
        <p:txBody>
          <a:bodyPr lIns="91425" tIns="91425" rIns="91425" bIns="91425" anchor="t" anchorCtr="0">
            <a:noAutofit/>
          </a:bodyPr>
          <a:lstStyle/>
          <a:p>
            <a:pPr marL="457200" lvl="0" indent="-381000" rtl="0">
              <a:buClr>
                <a:srgbClr val="999999"/>
              </a:buClr>
              <a:buSzPct val="166666"/>
              <a:buFont typeface="Arial"/>
              <a:buChar char="•"/>
            </a:pPr>
            <a:r>
              <a:rPr lang="en" sz="3200" dirty="0">
                <a:solidFill>
                  <a:srgbClr val="999999"/>
                </a:solidFill>
              </a:rPr>
              <a:t>Stages of Moral Development</a:t>
            </a:r>
          </a:p>
          <a:p>
            <a:pPr marL="457200" lvl="0" indent="-381000" rtl="0">
              <a:buClr>
                <a:srgbClr val="999999"/>
              </a:buClr>
              <a:buSzPct val="166666"/>
              <a:buFont typeface="Arial"/>
              <a:buChar char="•"/>
            </a:pPr>
            <a:r>
              <a:rPr lang="en" sz="3200" dirty="0">
                <a:solidFill>
                  <a:srgbClr val="999999"/>
                </a:solidFill>
              </a:rPr>
              <a:t>Direct vs. indirect behavior influencers</a:t>
            </a:r>
          </a:p>
          <a:p>
            <a:pPr marL="457200" lvl="0" indent="-381000" rtl="0">
              <a:buClr>
                <a:schemeClr val="dk1"/>
              </a:buClr>
              <a:buSzPct val="166666"/>
              <a:buFont typeface="Arial"/>
              <a:buChar char="•"/>
            </a:pPr>
            <a:r>
              <a:rPr lang="en" sz="3200" dirty="0"/>
              <a:t>Elaboration Likelihood Model of Persuasion </a:t>
            </a:r>
          </a:p>
        </p:txBody>
      </p:sp>
      <p:sp>
        <p:nvSpPr>
          <p:cNvPr id="88" name="Shape 88"/>
          <p:cNvSpPr/>
          <p:nvPr/>
        </p:nvSpPr>
        <p:spPr>
          <a:xfrm>
            <a:off x="330278" y="3352800"/>
            <a:ext cx="2826299" cy="2591200"/>
          </a:xfrm>
          <a:prstGeom prst="rightArrow">
            <a:avLst>
              <a:gd name="adj1" fmla="val 50000"/>
              <a:gd name="adj2" fmla="val 50000"/>
            </a:avLst>
          </a:prstGeom>
          <a:noFill/>
          <a:ln w="28575" cap="flat">
            <a:solidFill>
              <a:srgbClr val="FF0000"/>
            </a:solidFill>
            <a:prstDash val="solid"/>
            <a:round/>
            <a:headEnd type="none" w="med" len="med"/>
            <a:tailEnd type="none" w="med" len="med"/>
          </a:ln>
          <a:effectLst>
            <a:outerShdw blurRad="127000" dist="76200" dir="5400000" algn="ctr" rotWithShape="0">
              <a:srgbClr val="000000">
                <a:alpha val="40000"/>
              </a:srgbClr>
            </a:outerShdw>
          </a:effectLst>
        </p:spPr>
        <p:txBody>
          <a:bodyPr lIns="91425" tIns="91425" rIns="91425" bIns="91425" anchor="ctr" anchorCtr="0">
            <a:noAutofit/>
          </a:bodyPr>
          <a:lstStyle/>
          <a:p>
            <a:pPr algn="r">
              <a:buNone/>
            </a:pPr>
            <a:r>
              <a:rPr lang="en"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pitchFamily="34" charset="0"/>
              </a:rPr>
              <a:t>Message Content</a:t>
            </a:r>
          </a:p>
        </p:txBody>
      </p:sp>
      <p:sp>
        <p:nvSpPr>
          <p:cNvPr id="89" name="Shape 89"/>
          <p:cNvSpPr/>
          <p:nvPr/>
        </p:nvSpPr>
        <p:spPr>
          <a:xfrm>
            <a:off x="5867400" y="3352800"/>
            <a:ext cx="2843100" cy="2591200"/>
          </a:xfrm>
          <a:prstGeom prst="leftArrow">
            <a:avLst>
              <a:gd name="adj1" fmla="val 50000"/>
              <a:gd name="adj2" fmla="val 50000"/>
            </a:avLst>
          </a:prstGeom>
          <a:noFill/>
          <a:ln w="28575" cap="flat">
            <a:solidFill>
              <a:srgbClr val="FF0000"/>
            </a:solidFill>
            <a:prstDash val="solid"/>
            <a:round/>
            <a:headEnd type="none" w="med" len="med"/>
            <a:tailEnd type="none" w="med" len="med"/>
          </a:ln>
          <a:effectLst>
            <a:outerShdw blurRad="127000" dist="76200" dir="5400000" algn="ctr" rotWithShape="0">
              <a:srgbClr val="000000">
                <a:alpha val="40000"/>
              </a:srgbClr>
            </a:outerShdw>
          </a:effectLst>
        </p:spPr>
        <p:txBody>
          <a:bodyPr lIns="91425" tIns="91425" rIns="91425" bIns="91425" anchor="ctr" anchorCtr="0">
            <a:noAutofit/>
          </a:bodyPr>
          <a:lstStyle/>
          <a:p>
            <a:pPr>
              <a:buNone/>
            </a:pPr>
            <a:r>
              <a:rPr lang="en"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pitchFamily="34" charset="0"/>
              </a:rPr>
              <a:t>Message </a:t>
            </a:r>
            <a:r>
              <a:rPr lang="en-US"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pitchFamily="34" charset="0"/>
              </a:rPr>
              <a:t>Sender</a:t>
            </a:r>
            <a:endParaRPr lang="en"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pitchFamily="34" charset="0"/>
            </a:endParaRPr>
          </a:p>
        </p:txBody>
      </p:sp>
      <p:sp>
        <p:nvSpPr>
          <p:cNvPr id="90" name="Shape 90"/>
          <p:cNvSpPr/>
          <p:nvPr/>
        </p:nvSpPr>
        <p:spPr>
          <a:xfrm>
            <a:off x="3251128" y="3505200"/>
            <a:ext cx="2479199" cy="2280800"/>
          </a:xfrm>
          <a:prstGeom prst="rect">
            <a:avLst/>
          </a:prstGeom>
          <a:noFill/>
          <a:ln w="28575" cap="flat">
            <a:solidFill>
              <a:schemeClr val="accent1">
                <a:lumMod val="75000"/>
              </a:schemeClr>
            </a:solidFill>
            <a:prstDash val="solid"/>
            <a:round/>
            <a:headEnd type="none" w="med" len="med"/>
            <a:tailEnd type="none" w="med" len="med"/>
          </a:ln>
          <a:effectLst>
            <a:outerShdw blurRad="127000" dist="76200" dir="5400000" algn="ctr" rotWithShape="0">
              <a:srgbClr val="000000">
                <a:alpha val="40000"/>
              </a:srgbClr>
            </a:outerShdw>
          </a:effectLst>
        </p:spPr>
        <p:txBody>
          <a:bodyPr lIns="91425" tIns="91425" rIns="91425" bIns="91425" anchor="ctr" anchorCtr="0">
            <a:noAutofit/>
          </a:bodyPr>
          <a:lstStyle/>
          <a:p>
            <a:pPr algn="ctr">
              <a:buNone/>
            </a:pPr>
            <a:r>
              <a:rPr lang="en"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pitchFamily="34" charset="0"/>
              </a:rPr>
              <a:t>Persuasion</a:t>
            </a:r>
          </a:p>
        </p:txBody>
      </p:sp>
    </p:spTree>
    <p:extLst>
      <p:ext uri="{BB962C8B-B14F-4D97-AF65-F5344CB8AC3E}">
        <p14:creationId xmlns:p14="http://schemas.microsoft.com/office/powerpoint/2010/main" val="9404092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457200" y="0"/>
            <a:ext cx="8686800" cy="1066800"/>
          </a:xfrm>
          <a:prstGeom prst="rect">
            <a:avLst/>
          </a:prstGeom>
        </p:spPr>
        <p:txBody>
          <a:bodyPr lIns="91425" tIns="91425" rIns="91425" bIns="91425" anchor="ctr" anchorCtr="0">
            <a:noAutofit/>
          </a:bodyPr>
          <a:lstStyle/>
          <a:p>
            <a:pPr>
              <a:buNone/>
            </a:pPr>
            <a:r>
              <a:rPr lang="en-US" dirty="0" smtClean="0"/>
              <a:t>Central vs. Peripheral Persuasion Route</a:t>
            </a:r>
            <a:endParaRPr lang="en" dirty="0"/>
          </a:p>
        </p:txBody>
      </p:sp>
      <p:pic>
        <p:nvPicPr>
          <p:cNvPr id="5" name="Picture 2" descr="C:\Documents and Settings\YES HI HELLO\My Documents\Work\Virginia Tech\Research\Potomac Gorge\C and O Canal National Historic Park Photos\126_2686_resize.JPG"/>
          <p:cNvPicPr>
            <a:picLocks noChangeAspect="1" noChangeArrowheads="1"/>
          </p:cNvPicPr>
          <p:nvPr/>
        </p:nvPicPr>
        <p:blipFill>
          <a:blip r:embed="rId3" cstate="print"/>
          <a:srcRect/>
          <a:stretch>
            <a:fillRect/>
          </a:stretch>
        </p:blipFill>
        <p:spPr bwMode="auto">
          <a:xfrm>
            <a:off x="1295400" y="1143000"/>
            <a:ext cx="6604000" cy="4953000"/>
          </a:xfrm>
          <a:prstGeom prst="rect">
            <a:avLst/>
          </a:prstGeom>
          <a:noFill/>
          <a:ln w="9525">
            <a:noFill/>
            <a:miter lim="800000"/>
            <a:headEnd/>
            <a:tailEnd/>
          </a:ln>
          <a:effectLst>
            <a:outerShdw blurRad="152400" dist="127000" dir="2700000" algn="tl" rotWithShape="0">
              <a:prstClr val="black">
                <a:alpha val="40000"/>
              </a:prstClr>
            </a:outerShdw>
          </a:effectLst>
        </p:spPr>
      </p:pic>
    </p:spTree>
    <p:extLst>
      <p:ext uri="{BB962C8B-B14F-4D97-AF65-F5344CB8AC3E}">
        <p14:creationId xmlns:p14="http://schemas.microsoft.com/office/powerpoint/2010/main" val="35872322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prstGeom prst="rect">
            <a:avLst/>
          </a:prstGeom>
        </p:spPr>
        <p:txBody>
          <a:bodyPr lIns="91425" tIns="91425" rIns="91425" bIns="91425" anchor="ctr" anchorCtr="0">
            <a:noAutofit/>
          </a:bodyPr>
          <a:lstStyle/>
          <a:p>
            <a:pPr lvl="0" rtl="0">
              <a:buNone/>
            </a:pPr>
            <a:r>
              <a:rPr lang="en" dirty="0"/>
              <a:t>Useful Work By Smart People</a:t>
            </a:r>
          </a:p>
        </p:txBody>
      </p:sp>
      <p:sp>
        <p:nvSpPr>
          <p:cNvPr id="101" name="Shape 101"/>
          <p:cNvSpPr txBox="1">
            <a:spLocks noGrp="1"/>
          </p:cNvSpPr>
          <p:nvPr>
            <p:ph type="body" idx="4294967295"/>
          </p:nvPr>
        </p:nvSpPr>
        <p:spPr>
          <a:xfrm>
            <a:off x="330200" y="1600200"/>
            <a:ext cx="8813800" cy="4967288"/>
          </a:xfrm>
          <a:prstGeom prst="rect">
            <a:avLst/>
          </a:prstGeom>
        </p:spPr>
        <p:txBody>
          <a:bodyPr lIns="91425" tIns="91425" rIns="91425" bIns="91425" anchor="t" anchorCtr="0">
            <a:noAutofit/>
          </a:bodyPr>
          <a:lstStyle/>
          <a:p>
            <a:pPr marL="457200" lvl="0" indent="-381000" rtl="0">
              <a:buClr>
                <a:srgbClr val="999999"/>
              </a:buClr>
              <a:buSzPct val="166666"/>
              <a:buFont typeface="Arial"/>
              <a:buChar char="•"/>
            </a:pPr>
            <a:r>
              <a:rPr lang="en" sz="3200" dirty="0">
                <a:solidFill>
                  <a:srgbClr val="999999"/>
                </a:solidFill>
              </a:rPr>
              <a:t>Stages of Moral Development </a:t>
            </a:r>
          </a:p>
          <a:p>
            <a:pPr marL="457200" lvl="0" indent="-381000" rtl="0">
              <a:buClr>
                <a:srgbClr val="999999"/>
              </a:buClr>
              <a:buSzPct val="166666"/>
              <a:buFont typeface="Arial"/>
              <a:buChar char="•"/>
            </a:pPr>
            <a:r>
              <a:rPr lang="en" sz="3200" dirty="0">
                <a:solidFill>
                  <a:srgbClr val="999999"/>
                </a:solidFill>
              </a:rPr>
              <a:t>Direct vs. indirect behavior influencers</a:t>
            </a:r>
          </a:p>
          <a:p>
            <a:pPr marL="457200" lvl="0" indent="-381000" rtl="0">
              <a:buClr>
                <a:srgbClr val="999999"/>
              </a:buClr>
              <a:buSzPct val="166666"/>
              <a:buFont typeface="Arial"/>
              <a:buChar char="•"/>
            </a:pPr>
            <a:r>
              <a:rPr lang="en" sz="3200" dirty="0">
                <a:solidFill>
                  <a:srgbClr val="999999"/>
                </a:solidFill>
              </a:rPr>
              <a:t>Elaboration Likelihood Model of Persuasion</a:t>
            </a:r>
          </a:p>
          <a:p>
            <a:pPr marL="457200" lvl="0" indent="-381000" rtl="0">
              <a:buClr>
                <a:schemeClr val="dk1"/>
              </a:buClr>
              <a:buSzPct val="166666"/>
              <a:buFont typeface="Arial"/>
              <a:buChar char="•"/>
            </a:pPr>
            <a:r>
              <a:rPr lang="en" sz="3200" dirty="0"/>
              <a:t>Theory of Planned Behavior </a:t>
            </a:r>
          </a:p>
          <a:p>
            <a:pPr marL="914400" lvl="1" indent="-381000" rtl="0">
              <a:buClr>
                <a:srgbClr val="999999"/>
              </a:buClr>
              <a:buSzPct val="100000"/>
              <a:buFont typeface="Courier New"/>
              <a:buChar char="o"/>
            </a:pPr>
            <a:r>
              <a:rPr lang="en" sz="3200" dirty="0">
                <a:solidFill>
                  <a:srgbClr val="999999"/>
                </a:solidFill>
              </a:rPr>
              <a:t>(Ajzen, 2011; 1991)</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p:nvPr>
        </p:nvSpPr>
        <p:spPr>
          <a:prstGeom prst="rect">
            <a:avLst/>
          </a:prstGeom>
        </p:spPr>
        <p:txBody>
          <a:bodyPr lIns="91425" tIns="91425" rIns="91425" bIns="91425" anchor="b" anchorCtr="0">
            <a:noAutofit/>
          </a:bodyPr>
          <a:lstStyle/>
          <a:p>
            <a:pPr lvl="0" rtl="0">
              <a:buNone/>
            </a:pPr>
            <a:r>
              <a:rPr lang="en" dirty="0" smtClean="0"/>
              <a:t>How You Plan Behavior </a:t>
            </a:r>
            <a:endParaRPr lang="en" dirty="0"/>
          </a:p>
        </p:txBody>
      </p:sp>
      <p:grpSp>
        <p:nvGrpSpPr>
          <p:cNvPr id="28" name="Group 27"/>
          <p:cNvGrpSpPr/>
          <p:nvPr/>
        </p:nvGrpSpPr>
        <p:grpSpPr>
          <a:xfrm>
            <a:off x="600428" y="1371600"/>
            <a:ext cx="7943145" cy="4953000"/>
            <a:chOff x="1295400" y="1447800"/>
            <a:chExt cx="6598920" cy="4114800"/>
          </a:xfrm>
          <a:effectLst>
            <a:outerShdw blurRad="114300" dist="76200" dir="2700000" algn="tl" rotWithShape="0">
              <a:prstClr val="black">
                <a:alpha val="50000"/>
              </a:prstClr>
            </a:outerShdw>
          </a:effectLst>
        </p:grpSpPr>
        <p:sp>
          <p:nvSpPr>
            <p:cNvPr id="13" name="Rounded Rectangle 12"/>
            <p:cNvSpPr/>
            <p:nvPr/>
          </p:nvSpPr>
          <p:spPr>
            <a:xfrm>
              <a:off x="1295400" y="2819400"/>
              <a:ext cx="2971800" cy="8382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1295400" y="4114800"/>
              <a:ext cx="2971800" cy="838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1295400" y="1447800"/>
              <a:ext cx="2971800" cy="838200"/>
            </a:xfrm>
            <a:prstGeom prst="round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1447800" y="1524000"/>
              <a:ext cx="1188720" cy="685800"/>
            </a:xfrm>
            <a:prstGeom prst="roundRect">
              <a:avLst>
                <a:gd name="adj" fmla="val 30556"/>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Behavioral Beliefs</a:t>
              </a:r>
              <a:endParaRPr lang="en-US" b="1" dirty="0"/>
            </a:p>
          </p:txBody>
        </p:sp>
        <p:sp>
          <p:nvSpPr>
            <p:cNvPr id="5" name="Rounded Rectangle 4"/>
            <p:cNvSpPr/>
            <p:nvPr/>
          </p:nvSpPr>
          <p:spPr>
            <a:xfrm>
              <a:off x="2971800" y="1524000"/>
              <a:ext cx="1188720" cy="685800"/>
            </a:xfrm>
            <a:prstGeom prst="roundRect">
              <a:avLst>
                <a:gd name="adj" fmla="val 30556"/>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Attitude Toward the Behavior</a:t>
              </a:r>
              <a:endParaRPr lang="en-US" b="1" dirty="0"/>
            </a:p>
          </p:txBody>
        </p:sp>
        <p:sp>
          <p:nvSpPr>
            <p:cNvPr id="6" name="Rounded Rectangle 5"/>
            <p:cNvSpPr/>
            <p:nvPr/>
          </p:nvSpPr>
          <p:spPr>
            <a:xfrm>
              <a:off x="1447800" y="4191000"/>
              <a:ext cx="1188720" cy="685800"/>
            </a:xfrm>
            <a:prstGeom prst="roundRect">
              <a:avLst>
                <a:gd name="adj" fmla="val 30556"/>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Control Beliefs</a:t>
              </a:r>
              <a:endParaRPr lang="en-US" b="1" dirty="0"/>
            </a:p>
          </p:txBody>
        </p:sp>
        <p:sp>
          <p:nvSpPr>
            <p:cNvPr id="7" name="Rounded Rectangle 6"/>
            <p:cNvSpPr/>
            <p:nvPr/>
          </p:nvSpPr>
          <p:spPr>
            <a:xfrm>
              <a:off x="2971800" y="4191000"/>
              <a:ext cx="1188720" cy="685800"/>
            </a:xfrm>
            <a:prstGeom prst="roundRect">
              <a:avLst>
                <a:gd name="adj" fmla="val 30556"/>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Perceived Behavioral Control</a:t>
              </a:r>
              <a:endParaRPr lang="en-US" b="1" dirty="0"/>
            </a:p>
          </p:txBody>
        </p:sp>
        <p:sp>
          <p:nvSpPr>
            <p:cNvPr id="8" name="Rounded Rectangle 7"/>
            <p:cNvSpPr/>
            <p:nvPr/>
          </p:nvSpPr>
          <p:spPr>
            <a:xfrm>
              <a:off x="1447800" y="2895600"/>
              <a:ext cx="1188720" cy="685800"/>
            </a:xfrm>
            <a:prstGeom prst="roundRect">
              <a:avLst>
                <a:gd name="adj" fmla="val 30556"/>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Normative Beliefs</a:t>
              </a:r>
              <a:endParaRPr lang="en-US" b="1" dirty="0"/>
            </a:p>
          </p:txBody>
        </p:sp>
        <p:sp>
          <p:nvSpPr>
            <p:cNvPr id="9" name="Rounded Rectangle 8"/>
            <p:cNvSpPr/>
            <p:nvPr/>
          </p:nvSpPr>
          <p:spPr>
            <a:xfrm>
              <a:off x="2971800" y="2895600"/>
              <a:ext cx="1188720" cy="685800"/>
            </a:xfrm>
            <a:prstGeom prst="roundRect">
              <a:avLst>
                <a:gd name="adj" fmla="val 30556"/>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Subjective Norms</a:t>
              </a:r>
              <a:endParaRPr lang="en-US" b="1" dirty="0"/>
            </a:p>
          </p:txBody>
        </p:sp>
        <p:cxnSp>
          <p:nvCxnSpPr>
            <p:cNvPr id="15" name="Straight Arrow Connector 14"/>
            <p:cNvCxnSpPr>
              <a:stCxn id="4" idx="3"/>
              <a:endCxn id="5" idx="1"/>
            </p:cNvCxnSpPr>
            <p:nvPr/>
          </p:nvCxnSpPr>
          <p:spPr>
            <a:xfrm>
              <a:off x="2636520" y="1866900"/>
              <a:ext cx="335280" cy="0"/>
            </a:xfrm>
            <a:prstGeom prst="straightConnector1">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8" idx="3"/>
              <a:endCxn id="9" idx="1"/>
            </p:cNvCxnSpPr>
            <p:nvPr/>
          </p:nvCxnSpPr>
          <p:spPr>
            <a:xfrm>
              <a:off x="2636520" y="3238500"/>
              <a:ext cx="335280"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6" idx="3"/>
              <a:endCxn id="7" idx="1"/>
            </p:cNvCxnSpPr>
            <p:nvPr/>
          </p:nvCxnSpPr>
          <p:spPr>
            <a:xfrm>
              <a:off x="2636520" y="4533900"/>
              <a:ext cx="335280" cy="0"/>
            </a:xfrm>
            <a:prstGeom prst="straightConnector1">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1" idx="3"/>
            </p:cNvCxnSpPr>
            <p:nvPr/>
          </p:nvCxnSpPr>
          <p:spPr>
            <a:xfrm>
              <a:off x="4267200" y="1866900"/>
              <a:ext cx="609600" cy="9525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4800600" y="2743200"/>
              <a:ext cx="1188720" cy="914400"/>
            </a:xfrm>
            <a:prstGeom prst="roundRect">
              <a:avLst>
                <a:gd name="adj" fmla="val 20139"/>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Intention</a:t>
              </a:r>
              <a:endParaRPr lang="en-US" sz="2000" b="1" dirty="0"/>
            </a:p>
          </p:txBody>
        </p:sp>
        <p:sp>
          <p:nvSpPr>
            <p:cNvPr id="26" name="Rounded Rectangle 25"/>
            <p:cNvSpPr/>
            <p:nvPr/>
          </p:nvSpPr>
          <p:spPr>
            <a:xfrm>
              <a:off x="6705600" y="2743200"/>
              <a:ext cx="1188720" cy="914400"/>
            </a:xfrm>
            <a:prstGeom prst="roundRect">
              <a:avLst>
                <a:gd name="adj" fmla="val 20139"/>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Behavior</a:t>
              </a:r>
              <a:endParaRPr lang="en-US" sz="2000" b="1" dirty="0"/>
            </a:p>
          </p:txBody>
        </p:sp>
        <p:sp>
          <p:nvSpPr>
            <p:cNvPr id="27" name="Rounded Rectangle 26"/>
            <p:cNvSpPr/>
            <p:nvPr/>
          </p:nvSpPr>
          <p:spPr>
            <a:xfrm>
              <a:off x="5562600" y="4648200"/>
              <a:ext cx="1188720" cy="914400"/>
            </a:xfrm>
            <a:prstGeom prst="roundRect">
              <a:avLst>
                <a:gd name="adj" fmla="val 2013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lumMod val="65000"/>
                      <a:lumOff val="35000"/>
                    </a:schemeClr>
                  </a:solidFill>
                </a:rPr>
                <a:t>Actual Behavioral Control</a:t>
              </a:r>
              <a:endParaRPr lang="en-US" b="1" dirty="0">
                <a:solidFill>
                  <a:schemeClr val="tx1">
                    <a:lumMod val="65000"/>
                    <a:lumOff val="35000"/>
                  </a:schemeClr>
                </a:solidFill>
              </a:endParaRPr>
            </a:p>
          </p:txBody>
        </p:sp>
        <p:cxnSp>
          <p:nvCxnSpPr>
            <p:cNvPr id="29" name="Straight Arrow Connector 28"/>
            <p:cNvCxnSpPr>
              <a:stCxn id="13" idx="3"/>
              <a:endCxn id="25" idx="1"/>
            </p:cNvCxnSpPr>
            <p:nvPr/>
          </p:nvCxnSpPr>
          <p:spPr>
            <a:xfrm flipV="1">
              <a:off x="4267200" y="3200400"/>
              <a:ext cx="533400" cy="381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2" idx="3"/>
            </p:cNvCxnSpPr>
            <p:nvPr/>
          </p:nvCxnSpPr>
          <p:spPr>
            <a:xfrm flipV="1">
              <a:off x="4267200" y="3581400"/>
              <a:ext cx="533400" cy="9525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25" idx="3"/>
              <a:endCxn id="26" idx="1"/>
            </p:cNvCxnSpPr>
            <p:nvPr/>
          </p:nvCxnSpPr>
          <p:spPr>
            <a:xfrm>
              <a:off x="5989320" y="3200400"/>
              <a:ext cx="716280"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27" idx="0"/>
            </p:cNvCxnSpPr>
            <p:nvPr/>
          </p:nvCxnSpPr>
          <p:spPr>
            <a:xfrm flipV="1">
              <a:off x="6156960" y="3276600"/>
              <a:ext cx="243840" cy="1371600"/>
            </a:xfrm>
            <a:prstGeom prst="straightConnector1">
              <a:avLst/>
            </a:prstGeom>
            <a:ln w="38100">
              <a:solidFill>
                <a:schemeClr val="tx1">
                  <a:lumMod val="65000"/>
                  <a:lumOff val="3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27" idx="1"/>
            </p:cNvCxnSpPr>
            <p:nvPr/>
          </p:nvCxnSpPr>
          <p:spPr>
            <a:xfrm flipH="1" flipV="1">
              <a:off x="4343400" y="4724400"/>
              <a:ext cx="1219200" cy="381000"/>
            </a:xfrm>
            <a:prstGeom prst="straightConnector1">
              <a:avLst/>
            </a:prstGeom>
            <a:ln w="38100">
              <a:solidFill>
                <a:schemeClr val="tx1">
                  <a:lumMod val="65000"/>
                  <a:lumOff val="3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Arc 55"/>
            <p:cNvSpPr/>
            <p:nvPr/>
          </p:nvSpPr>
          <p:spPr>
            <a:xfrm rot="6596198">
              <a:off x="3261070" y="1758647"/>
              <a:ext cx="3200400" cy="2696890"/>
            </a:xfrm>
            <a:prstGeom prst="arc">
              <a:avLst>
                <a:gd name="adj1" fmla="val 15421684"/>
                <a:gd name="adj2" fmla="val 0"/>
              </a:avLst>
            </a:prstGeom>
            <a:ln w="38100">
              <a:solidFill>
                <a:schemeClr val="tx1"/>
              </a:solidFill>
              <a:prstDash val="dash"/>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Shape 112"/>
          <p:cNvSpPr txBox="1">
            <a:spLocks noGrp="1"/>
          </p:cNvSpPr>
          <p:nvPr>
            <p:ph type="title"/>
          </p:nvPr>
        </p:nvSpPr>
        <p:spPr>
          <a:prstGeom prst="rect">
            <a:avLst/>
          </a:prstGeom>
        </p:spPr>
        <p:txBody>
          <a:bodyPr lIns="91425" tIns="91425" rIns="91425" bIns="91425" anchor="ctr" anchorCtr="0">
            <a:noAutofit/>
          </a:bodyPr>
          <a:lstStyle/>
          <a:p>
            <a:pPr lvl="0" rtl="0">
              <a:buNone/>
            </a:pPr>
            <a:r>
              <a:rPr lang="en" dirty="0"/>
              <a:t>Useful Work By Smart People</a:t>
            </a:r>
          </a:p>
        </p:txBody>
      </p:sp>
      <p:sp>
        <p:nvSpPr>
          <p:cNvPr id="113" name="Shape 113"/>
          <p:cNvSpPr txBox="1">
            <a:spLocks noGrp="1"/>
          </p:cNvSpPr>
          <p:nvPr>
            <p:ph type="body" idx="4294967295"/>
          </p:nvPr>
        </p:nvSpPr>
        <p:spPr>
          <a:xfrm>
            <a:off x="330200" y="1600200"/>
            <a:ext cx="8813800" cy="4967288"/>
          </a:xfrm>
          <a:prstGeom prst="rect">
            <a:avLst/>
          </a:prstGeom>
        </p:spPr>
        <p:txBody>
          <a:bodyPr lIns="91425" tIns="91425" rIns="91425" bIns="91425" anchor="t" anchorCtr="0">
            <a:noAutofit/>
          </a:bodyPr>
          <a:lstStyle/>
          <a:p>
            <a:pPr marL="457200" lvl="0" indent="-381000" rtl="0">
              <a:buClr>
                <a:srgbClr val="999999"/>
              </a:buClr>
              <a:buSzPct val="166666"/>
              <a:buFont typeface="Arial"/>
              <a:buChar char="•"/>
            </a:pPr>
            <a:r>
              <a:rPr lang="en" sz="3200" dirty="0">
                <a:solidFill>
                  <a:srgbClr val="999999"/>
                </a:solidFill>
              </a:rPr>
              <a:t>Stages of Moral Development </a:t>
            </a:r>
          </a:p>
          <a:p>
            <a:pPr marL="457200" lvl="0" indent="-381000" rtl="0">
              <a:buClr>
                <a:srgbClr val="999999"/>
              </a:buClr>
              <a:buSzPct val="166666"/>
              <a:buFont typeface="Arial"/>
              <a:buChar char="•"/>
            </a:pPr>
            <a:r>
              <a:rPr lang="en" sz="3200" dirty="0">
                <a:solidFill>
                  <a:srgbClr val="999999"/>
                </a:solidFill>
              </a:rPr>
              <a:t>Direct vs. indirect behavior influencers</a:t>
            </a:r>
          </a:p>
          <a:p>
            <a:pPr marL="457200" lvl="0" indent="-381000" rtl="0">
              <a:buClr>
                <a:srgbClr val="999999"/>
              </a:buClr>
              <a:buSzPct val="166666"/>
              <a:buFont typeface="Arial"/>
              <a:buChar char="•"/>
            </a:pPr>
            <a:r>
              <a:rPr lang="en" sz="3200" dirty="0">
                <a:solidFill>
                  <a:srgbClr val="999999"/>
                </a:solidFill>
              </a:rPr>
              <a:t>Elaboration Likelihood Model of Persuasion</a:t>
            </a:r>
          </a:p>
          <a:p>
            <a:pPr marL="457200" lvl="0" indent="-381000" rtl="0">
              <a:buClr>
                <a:srgbClr val="999999"/>
              </a:buClr>
              <a:buSzPct val="166666"/>
              <a:buFont typeface="Arial"/>
              <a:buChar char="•"/>
            </a:pPr>
            <a:r>
              <a:rPr lang="en" sz="3200" dirty="0">
                <a:solidFill>
                  <a:srgbClr val="999999"/>
                </a:solidFill>
              </a:rPr>
              <a:t>Theory of Planned Behavior </a:t>
            </a:r>
          </a:p>
          <a:p>
            <a:pPr marL="457200" lvl="0" indent="-381000" rtl="0">
              <a:buClr>
                <a:schemeClr val="dk1"/>
              </a:buClr>
              <a:buSzPct val="166666"/>
              <a:buFont typeface="Arial"/>
              <a:buChar char="•"/>
            </a:pPr>
            <a:r>
              <a:rPr lang="en" sz="3200" dirty="0" smtClean="0"/>
              <a:t>Match </a:t>
            </a:r>
            <a:r>
              <a:rPr lang="en" sz="3200" dirty="0"/>
              <a:t>depreciative behavior motivation to </a:t>
            </a:r>
            <a:r>
              <a:rPr lang="en" sz="3200" dirty="0" smtClean="0"/>
              <a:t>m</a:t>
            </a:r>
            <a:r>
              <a:rPr lang="en-US" sz="3200" dirty="0" err="1" smtClean="0"/>
              <a:t>ana</a:t>
            </a:r>
            <a:r>
              <a:rPr lang="en" sz="3200" dirty="0" smtClean="0"/>
              <a:t>g</a:t>
            </a:r>
            <a:r>
              <a:rPr lang="en-US" sz="3200" dirty="0" smtClean="0"/>
              <a:t>e</a:t>
            </a:r>
            <a:r>
              <a:rPr lang="en" sz="3200" dirty="0" smtClean="0"/>
              <a:t>m</a:t>
            </a:r>
            <a:r>
              <a:rPr lang="en-US" sz="3200" dirty="0" smtClean="0"/>
              <a:t>en</a:t>
            </a:r>
            <a:r>
              <a:rPr lang="en" sz="3200" dirty="0" smtClean="0"/>
              <a:t>t </a:t>
            </a:r>
            <a:r>
              <a:rPr lang="en" sz="3200" dirty="0"/>
              <a:t>tactics</a:t>
            </a:r>
          </a:p>
          <a:p>
            <a:pPr marL="914400" lvl="1" indent="-381000" rtl="0">
              <a:buClr>
                <a:srgbClr val="999999"/>
              </a:buClr>
              <a:buSzPct val="100000"/>
              <a:buFont typeface="Courier New"/>
              <a:buChar char="o"/>
            </a:pPr>
            <a:r>
              <a:rPr lang="en" sz="3200" dirty="0">
                <a:solidFill>
                  <a:srgbClr val="999999"/>
                </a:solidFill>
              </a:rPr>
              <a:t>(Hendee, 1990; Roggenbuck, 1992)</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7" name="Shape 112"/>
          <p:cNvSpPr txBox="1">
            <a:spLocks/>
          </p:cNvSpPr>
          <p:nvPr/>
        </p:nvSpPr>
        <p:spPr>
          <a:xfrm>
            <a:off x="457200" y="0"/>
            <a:ext cx="8229600" cy="1066800"/>
          </a:xfrm>
          <a:prstGeom prst="rect">
            <a:avLst/>
          </a:prstGeom>
        </p:spPr>
        <p:txBody>
          <a:bodyPr vert="horz" lIns="91425" tIns="91425" rIns="91425" bIns="91425" rtlCol="0" anchor="ctr"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 sz="2400" b="1" i="0" u="none" strike="noStrike" kern="1200" cap="none" spc="0" normalizeH="0" baseline="0" noProof="0" dirty="0" smtClean="0">
                <a:ln>
                  <a:noFill/>
                </a:ln>
                <a:solidFill>
                  <a:srgbClr val="FFFFFF"/>
                </a:solidFill>
                <a:effectLst/>
                <a:uLnTx/>
                <a:uFillTx/>
                <a:latin typeface="+mj-lt"/>
                <a:ea typeface="+mj-ea"/>
                <a:cs typeface="+mj-cs"/>
              </a:rPr>
              <a:t>Match Your</a:t>
            </a:r>
            <a:r>
              <a:rPr kumimoji="0" lang="en" sz="2400" b="1" i="0" u="none" strike="noStrike" kern="1200" cap="none" spc="0" normalizeH="0" noProof="0" dirty="0" smtClean="0">
                <a:ln>
                  <a:noFill/>
                </a:ln>
                <a:solidFill>
                  <a:srgbClr val="FFFFFF"/>
                </a:solidFill>
                <a:effectLst/>
                <a:uLnTx/>
                <a:uFillTx/>
                <a:latin typeface="+mj-lt"/>
                <a:ea typeface="+mj-ea"/>
                <a:cs typeface="+mj-cs"/>
              </a:rPr>
              <a:t> Planned Response With Reason</a:t>
            </a:r>
            <a:endParaRPr kumimoji="0" lang="en" sz="2400" b="1" i="0" u="none" strike="noStrike" kern="1200" cap="none" spc="0" normalizeH="0" baseline="0" noProof="0" dirty="0">
              <a:ln>
                <a:noFill/>
              </a:ln>
              <a:solidFill>
                <a:srgbClr val="FFFFFF"/>
              </a:solidFill>
              <a:effectLst/>
              <a:uLnTx/>
              <a:uFillTx/>
              <a:latin typeface="+mj-lt"/>
              <a:ea typeface="+mj-ea"/>
              <a:cs typeface="+mj-cs"/>
            </a:endParaRPr>
          </a:p>
        </p:txBody>
      </p:sp>
      <p:sp>
        <p:nvSpPr>
          <p:cNvPr id="4" name="Oval 3"/>
          <p:cNvSpPr/>
          <p:nvPr/>
        </p:nvSpPr>
        <p:spPr>
          <a:xfrm>
            <a:off x="3505200" y="4267200"/>
            <a:ext cx="2209800" cy="2011680"/>
          </a:xfrm>
          <a:prstGeom prst="ellipse">
            <a:avLst/>
          </a:prstGeom>
          <a:solidFill>
            <a:schemeClr val="bg1"/>
          </a:solidFill>
          <a:ln w="127000"/>
          <a:effectLst>
            <a:outerShdw blurRad="1016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Unskilled</a:t>
            </a:r>
          </a:p>
        </p:txBody>
      </p:sp>
      <p:sp>
        <p:nvSpPr>
          <p:cNvPr id="5" name="Oval 4"/>
          <p:cNvSpPr/>
          <p:nvPr/>
        </p:nvSpPr>
        <p:spPr>
          <a:xfrm>
            <a:off x="152400" y="1219200"/>
            <a:ext cx="2316480" cy="2133600"/>
          </a:xfrm>
          <a:prstGeom prst="ellipse">
            <a:avLst/>
          </a:prstGeom>
          <a:solidFill>
            <a:schemeClr val="bg1"/>
          </a:solidFill>
          <a:ln w="127000"/>
          <a:effectLst>
            <a:outerShdw blurRad="1016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Unavoidable</a:t>
            </a:r>
          </a:p>
        </p:txBody>
      </p:sp>
      <p:sp>
        <p:nvSpPr>
          <p:cNvPr id="6" name="Oval 5"/>
          <p:cNvSpPr/>
          <p:nvPr/>
        </p:nvSpPr>
        <p:spPr>
          <a:xfrm>
            <a:off x="3429000" y="1219200"/>
            <a:ext cx="2362200" cy="2164080"/>
          </a:xfrm>
          <a:prstGeom prst="ellipse">
            <a:avLst/>
          </a:prstGeom>
          <a:solidFill>
            <a:schemeClr val="bg1"/>
          </a:solidFill>
          <a:ln w="127000"/>
          <a:effectLst>
            <a:outerShdw blurRad="1016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Careless</a:t>
            </a:r>
          </a:p>
        </p:txBody>
      </p:sp>
      <p:sp>
        <p:nvSpPr>
          <p:cNvPr id="7" name="Oval 6"/>
          <p:cNvSpPr/>
          <p:nvPr/>
        </p:nvSpPr>
        <p:spPr>
          <a:xfrm>
            <a:off x="6629400" y="1219200"/>
            <a:ext cx="2392680" cy="2164080"/>
          </a:xfrm>
          <a:prstGeom prst="ellipse">
            <a:avLst/>
          </a:prstGeom>
          <a:solidFill>
            <a:schemeClr val="bg1"/>
          </a:solidFill>
          <a:ln w="127000"/>
          <a:effectLst>
            <a:outerShdw blurRad="1016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Uninformed</a:t>
            </a:r>
          </a:p>
        </p:txBody>
      </p:sp>
      <p:sp>
        <p:nvSpPr>
          <p:cNvPr id="8" name="Oval 7"/>
          <p:cNvSpPr/>
          <p:nvPr/>
        </p:nvSpPr>
        <p:spPr>
          <a:xfrm>
            <a:off x="655320" y="3474720"/>
            <a:ext cx="1249680" cy="640080"/>
          </a:xfrm>
          <a:prstGeom prst="ellipse">
            <a:avLst/>
          </a:prstGeom>
          <a:solidFill>
            <a:schemeClr val="bg1"/>
          </a:solidFill>
          <a:ln w="127000">
            <a:solidFill>
              <a:srgbClr val="FF0000"/>
            </a:solidFill>
          </a:ln>
          <a:effectLst>
            <a:outerShdw blurRad="1016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600" b="1" dirty="0" smtClean="0">
                <a:ln w="12700">
                  <a:solidFill>
                    <a:srgbClr val="FF0000"/>
                  </a:solidFill>
                  <a:prstDash val="solid"/>
                </a:ln>
                <a:solidFill>
                  <a:srgbClr val="FF0000"/>
                </a:solidFill>
                <a:effectLst>
                  <a:outerShdw blurRad="41275" dist="20320" dir="1800000" algn="tl" rotWithShape="0">
                    <a:srgbClr val="000000">
                      <a:alpha val="40000"/>
                    </a:srgbClr>
                  </a:outerShdw>
                </a:effectLst>
              </a:rPr>
              <a:t>Low</a:t>
            </a:r>
            <a:endParaRPr lang="en-US" sz="2800" b="1" dirty="0" smtClean="0">
              <a:ln w="12700">
                <a:solidFill>
                  <a:srgbClr val="FF0000"/>
                </a:solidFill>
                <a:prstDash val="solid"/>
              </a:ln>
              <a:solidFill>
                <a:srgbClr val="FF0000"/>
              </a:solidFill>
              <a:effectLst>
                <a:outerShdw blurRad="41275" dist="20320" dir="1800000" algn="tl" rotWithShape="0">
                  <a:srgbClr val="000000">
                    <a:alpha val="40000"/>
                  </a:srgbClr>
                </a:outerShdw>
              </a:effectLst>
            </a:endParaRPr>
          </a:p>
        </p:txBody>
      </p:sp>
      <p:sp>
        <p:nvSpPr>
          <p:cNvPr id="9" name="Oval 8"/>
          <p:cNvSpPr/>
          <p:nvPr/>
        </p:nvSpPr>
        <p:spPr>
          <a:xfrm>
            <a:off x="3886200" y="3505200"/>
            <a:ext cx="1371600" cy="640080"/>
          </a:xfrm>
          <a:prstGeom prst="ellipse">
            <a:avLst/>
          </a:prstGeom>
          <a:solidFill>
            <a:schemeClr val="bg1"/>
          </a:solidFill>
          <a:ln w="127000">
            <a:solidFill>
              <a:srgbClr val="FF0000"/>
            </a:solidFill>
          </a:ln>
          <a:effectLst>
            <a:outerShdw blurRad="1016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600" b="1" dirty="0" smtClean="0">
                <a:ln w="12700">
                  <a:solidFill>
                    <a:srgbClr val="FF0000"/>
                  </a:solidFill>
                  <a:prstDash val="solid"/>
                </a:ln>
                <a:solidFill>
                  <a:srgbClr val="FF0000"/>
                </a:solidFill>
                <a:effectLst>
                  <a:outerShdw blurRad="41275" dist="20320" dir="1800000" algn="tl" rotWithShape="0">
                    <a:srgbClr val="000000">
                      <a:alpha val="40000"/>
                    </a:srgbClr>
                  </a:outerShdw>
                </a:effectLst>
              </a:rPr>
              <a:t>Med</a:t>
            </a:r>
            <a:endParaRPr lang="en-US" sz="2800" b="1" dirty="0" smtClean="0">
              <a:ln w="12700">
                <a:solidFill>
                  <a:srgbClr val="FF0000"/>
                </a:solidFill>
                <a:prstDash val="solid"/>
              </a:ln>
              <a:solidFill>
                <a:srgbClr val="FF0000"/>
              </a:solidFill>
              <a:effectLst>
                <a:outerShdw blurRad="41275" dist="20320" dir="1800000" algn="tl" rotWithShape="0">
                  <a:srgbClr val="000000">
                    <a:alpha val="40000"/>
                  </a:srgbClr>
                </a:outerShdw>
              </a:effectLst>
            </a:endParaRPr>
          </a:p>
        </p:txBody>
      </p:sp>
      <p:sp>
        <p:nvSpPr>
          <p:cNvPr id="10" name="Oval 9"/>
          <p:cNvSpPr/>
          <p:nvPr/>
        </p:nvSpPr>
        <p:spPr>
          <a:xfrm>
            <a:off x="7086600" y="3505200"/>
            <a:ext cx="1447800" cy="640080"/>
          </a:xfrm>
          <a:prstGeom prst="ellipse">
            <a:avLst/>
          </a:prstGeom>
          <a:solidFill>
            <a:schemeClr val="bg1"/>
          </a:solidFill>
          <a:ln w="127000">
            <a:solidFill>
              <a:srgbClr val="FF0000"/>
            </a:solidFill>
          </a:ln>
          <a:effectLst>
            <a:outerShdw blurRad="1016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600" b="1" dirty="0" smtClean="0">
                <a:ln w="12700">
                  <a:solidFill>
                    <a:srgbClr val="FF0000"/>
                  </a:solidFill>
                  <a:prstDash val="solid"/>
                </a:ln>
                <a:solidFill>
                  <a:srgbClr val="FF0000"/>
                </a:solidFill>
                <a:effectLst>
                  <a:outerShdw blurRad="41275" dist="20320" dir="1800000" algn="tl" rotWithShape="0">
                    <a:srgbClr val="000000">
                      <a:alpha val="40000"/>
                    </a:srgbClr>
                  </a:outerShdw>
                </a:effectLst>
              </a:rPr>
              <a:t>High</a:t>
            </a:r>
            <a:endParaRPr lang="en-US" sz="2800" b="1" dirty="0" smtClean="0">
              <a:ln w="12700">
                <a:solidFill>
                  <a:srgbClr val="FF0000"/>
                </a:solidFill>
                <a:prstDash val="solid"/>
              </a:ln>
              <a:solidFill>
                <a:srgbClr val="FF0000"/>
              </a:solidFill>
              <a:effectLst>
                <a:outerShdw blurRad="41275" dist="20320" dir="1800000" algn="tl" rotWithShape="0">
                  <a:srgbClr val="000000">
                    <a:alpha val="40000"/>
                  </a:srgbClr>
                </a:outerShdw>
              </a:effectLst>
            </a:endParaRPr>
          </a:p>
        </p:txBody>
      </p:sp>
      <p:cxnSp>
        <p:nvCxnSpPr>
          <p:cNvPr id="12" name="Straight Arrow Connector 11"/>
          <p:cNvCxnSpPr>
            <a:stCxn id="8" idx="6"/>
            <a:endCxn id="9" idx="2"/>
          </p:cNvCxnSpPr>
          <p:nvPr/>
        </p:nvCxnSpPr>
        <p:spPr>
          <a:xfrm>
            <a:off x="1905000" y="3794760"/>
            <a:ext cx="1981200" cy="30480"/>
          </a:xfrm>
          <a:prstGeom prst="straightConnector1">
            <a:avLst/>
          </a:prstGeom>
          <a:ln w="28575">
            <a:tailEnd type="arrow"/>
          </a:ln>
          <a:effectLst>
            <a:outerShdw blurRad="101600" dist="1016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9" idx="6"/>
            <a:endCxn id="10" idx="2"/>
          </p:cNvCxnSpPr>
          <p:nvPr/>
        </p:nvCxnSpPr>
        <p:spPr>
          <a:xfrm>
            <a:off x="5257800" y="3825240"/>
            <a:ext cx="1828800" cy="0"/>
          </a:xfrm>
          <a:prstGeom prst="straightConnector1">
            <a:avLst/>
          </a:prstGeom>
          <a:ln w="28575">
            <a:tailEnd type="arrow"/>
          </a:ln>
          <a:effectLst>
            <a:outerShdw blurRad="101600" dist="1016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5644" y="1143000"/>
            <a:ext cx="4172712"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Shape 112"/>
          <p:cNvSpPr txBox="1">
            <a:spLocks/>
          </p:cNvSpPr>
          <p:nvPr/>
        </p:nvSpPr>
        <p:spPr>
          <a:xfrm>
            <a:off x="457200" y="0"/>
            <a:ext cx="8229600" cy="1066800"/>
          </a:xfrm>
          <a:prstGeom prst="rect">
            <a:avLst/>
          </a:prstGeom>
        </p:spPr>
        <p:txBody>
          <a:bodyPr vert="horz" lIns="91425" tIns="91425" rIns="91425" bIns="91425" rtlCol="0" anchor="ctr" anchorCtr="0">
            <a:noAutofit/>
          </a:bodyPr>
          <a:lstStyle/>
          <a:p>
            <a:r>
              <a:rPr lang="en-US" sz="2400" b="1" dirty="0">
                <a:solidFill>
                  <a:schemeClr val="bg1"/>
                </a:solidFill>
              </a:rPr>
              <a:t>Laura Baird: Application</a:t>
            </a:r>
          </a:p>
        </p:txBody>
      </p:sp>
    </p:spTree>
    <p:extLst>
      <p:ext uri="{BB962C8B-B14F-4D97-AF65-F5344CB8AC3E}">
        <p14:creationId xmlns:p14="http://schemas.microsoft.com/office/powerpoint/2010/main" val="25583190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47" name="Shape 47"/>
          <p:cNvSpPr txBox="1">
            <a:spLocks noGrp="1"/>
          </p:cNvSpPr>
          <p:nvPr>
            <p:ph type="title"/>
          </p:nvPr>
        </p:nvSpPr>
        <p:spPr>
          <a:prstGeom prst="rect">
            <a:avLst/>
          </a:prstGeom>
        </p:spPr>
        <p:txBody>
          <a:bodyPr lIns="91425" tIns="91425" rIns="91425" bIns="91425" anchor="b" anchorCtr="0">
            <a:noAutofit/>
          </a:bodyPr>
          <a:lstStyle/>
          <a:p>
            <a:pPr lvl="0">
              <a:buNone/>
            </a:pPr>
            <a:r>
              <a:rPr lang="en"/>
              <a:t>Background</a:t>
            </a:r>
          </a:p>
        </p:txBody>
      </p:sp>
      <p:sp>
        <p:nvSpPr>
          <p:cNvPr id="48" name="Shape 48"/>
          <p:cNvSpPr txBox="1">
            <a:spLocks noGrp="1"/>
          </p:cNvSpPr>
          <p:nvPr>
            <p:ph type="body" idx="4294967295"/>
          </p:nvPr>
        </p:nvSpPr>
        <p:spPr>
          <a:xfrm>
            <a:off x="457200" y="1600200"/>
            <a:ext cx="8229600" cy="4967288"/>
          </a:xfrm>
          <a:prstGeom prst="rect">
            <a:avLst/>
          </a:prstGeom>
        </p:spPr>
        <p:txBody>
          <a:bodyPr lIns="91425" tIns="91425" rIns="91425" bIns="91425" anchor="t" anchorCtr="0">
            <a:noAutofit/>
          </a:bodyPr>
          <a:lstStyle/>
          <a:p>
            <a:pPr marL="457200" indent="-419100">
              <a:lnSpc>
                <a:spcPct val="150000"/>
              </a:lnSpc>
              <a:buClr>
                <a:schemeClr val="dk1"/>
              </a:buClr>
              <a:buSzPct val="100000"/>
            </a:pPr>
            <a:r>
              <a:rPr lang="en" sz="2800" dirty="0" smtClean="0"/>
              <a:t>Marine Science </a:t>
            </a:r>
            <a:r>
              <a:rPr lang="en" sz="2800" dirty="0" smtClean="0">
                <a:sym typeface="Wingdings" pitchFamily="2" charset="2"/>
              </a:rPr>
              <a:t></a:t>
            </a:r>
            <a:r>
              <a:rPr lang="en" sz="2800" dirty="0" smtClean="0"/>
              <a:t> Forestry</a:t>
            </a:r>
          </a:p>
          <a:p>
            <a:pPr marL="457200" lvl="0" indent="-419100" rtl="0">
              <a:lnSpc>
                <a:spcPct val="150000"/>
              </a:lnSpc>
              <a:buClr>
                <a:schemeClr val="dk1"/>
              </a:buClr>
              <a:buSzPct val="100000"/>
            </a:pPr>
            <a:r>
              <a:rPr lang="en" sz="2800" dirty="0" smtClean="0"/>
              <a:t>Fourfold </a:t>
            </a:r>
            <a:r>
              <a:rPr lang="en" sz="2800" dirty="0"/>
              <a:t>interests of children (Dewey, 1899):</a:t>
            </a:r>
          </a:p>
          <a:p>
            <a:pPr marL="914400" lvl="1" indent="-381000" rtl="0">
              <a:buClr>
                <a:schemeClr val="dk1"/>
              </a:buClr>
              <a:buSzPct val="80000"/>
              <a:buFont typeface="Courier New"/>
              <a:buChar char="o"/>
            </a:pPr>
            <a:r>
              <a:rPr lang="en" sz="2000" dirty="0"/>
              <a:t>Conversation</a:t>
            </a:r>
          </a:p>
          <a:p>
            <a:pPr marL="914400" lvl="1" indent="-381000" rtl="0">
              <a:buClr>
                <a:schemeClr val="dk1"/>
              </a:buClr>
              <a:buSzPct val="80000"/>
              <a:buFont typeface="Courier New"/>
              <a:buChar char="o"/>
            </a:pPr>
            <a:r>
              <a:rPr lang="en" sz="2000" dirty="0"/>
              <a:t>Finding out things</a:t>
            </a:r>
          </a:p>
          <a:p>
            <a:pPr marL="914400" lvl="1" indent="-381000" rtl="0">
              <a:buClr>
                <a:schemeClr val="dk1"/>
              </a:buClr>
              <a:buSzPct val="80000"/>
              <a:buFont typeface="Courier New"/>
              <a:buChar char="o"/>
            </a:pPr>
            <a:r>
              <a:rPr lang="en" sz="2000" dirty="0"/>
              <a:t>Making things</a:t>
            </a:r>
          </a:p>
          <a:p>
            <a:pPr marL="914400" lvl="1" indent="-381000" rtl="0">
              <a:buClr>
                <a:schemeClr val="dk1"/>
              </a:buClr>
              <a:buSzPct val="80000"/>
              <a:buFont typeface="Courier New"/>
              <a:buChar char="o"/>
            </a:pPr>
            <a:r>
              <a:rPr lang="en" sz="2000" dirty="0"/>
              <a:t>Artistic expression</a:t>
            </a:r>
          </a:p>
          <a:p>
            <a:pPr marL="457200" indent="-419100">
              <a:lnSpc>
                <a:spcPct val="150000"/>
              </a:lnSpc>
              <a:buClr>
                <a:schemeClr val="dk1"/>
              </a:buClr>
              <a:buSzPct val="100000"/>
            </a:pPr>
            <a:r>
              <a:rPr lang="en" sz="2800" dirty="0" smtClean="0"/>
              <a:t>Field trips and summer camps</a:t>
            </a:r>
          </a:p>
          <a:p>
            <a:pPr marL="457200" indent="-419100">
              <a:lnSpc>
                <a:spcPct val="150000"/>
              </a:lnSpc>
              <a:buClr>
                <a:schemeClr val="dk1"/>
              </a:buClr>
              <a:buSzPct val="100000"/>
            </a:pPr>
            <a:r>
              <a:rPr lang="en" sz="2800" dirty="0" smtClean="0"/>
              <a:t>Benefits </a:t>
            </a:r>
            <a:r>
              <a:rPr lang="en" sz="2800" dirty="0"/>
              <a:t>of pre-visit preparation</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title"/>
          </p:nvPr>
        </p:nvSpPr>
        <p:spPr>
          <a:prstGeom prst="rect">
            <a:avLst/>
          </a:prstGeom>
        </p:spPr>
        <p:txBody>
          <a:bodyPr lIns="91425" tIns="91425" rIns="91425" bIns="91425" anchor="b" anchorCtr="0">
            <a:noAutofit/>
          </a:bodyPr>
          <a:lstStyle/>
          <a:p>
            <a:pPr>
              <a:buNone/>
            </a:pPr>
            <a:r>
              <a:rPr lang="en"/>
              <a:t>Key Questions</a:t>
            </a:r>
          </a:p>
        </p:txBody>
      </p:sp>
      <p:sp>
        <p:nvSpPr>
          <p:cNvPr id="124" name="Shape 124"/>
          <p:cNvSpPr txBox="1">
            <a:spLocks noGrp="1"/>
          </p:cNvSpPr>
          <p:nvPr>
            <p:ph type="body" idx="4294967295"/>
          </p:nvPr>
        </p:nvSpPr>
        <p:spPr>
          <a:xfrm>
            <a:off x="381000" y="1600200"/>
            <a:ext cx="8229600" cy="4967288"/>
          </a:xfrm>
          <a:prstGeom prst="rect">
            <a:avLst/>
          </a:prstGeom>
        </p:spPr>
        <p:txBody>
          <a:bodyPr lIns="91425" tIns="91425" rIns="91425" bIns="91425" anchor="t" anchorCtr="0">
            <a:noAutofit/>
          </a:bodyPr>
          <a:lstStyle/>
          <a:p>
            <a:pPr marL="0" lvl="0" indent="0" rtl="0">
              <a:buNone/>
            </a:pPr>
            <a:r>
              <a:rPr lang="en" sz="2800" dirty="0"/>
              <a:t>How do we best improve pro-resource behaviors and attitudes in kids?</a:t>
            </a:r>
          </a:p>
          <a:p>
            <a:endParaRPr sz="2400" dirty="0"/>
          </a:p>
          <a:p>
            <a:pPr lvl="0" rtl="0">
              <a:buNone/>
            </a:pPr>
            <a:r>
              <a:rPr lang="en" sz="2800" dirty="0"/>
              <a:t>How do we do this while keeping our project:</a:t>
            </a:r>
          </a:p>
          <a:p>
            <a:pPr marL="457200" lvl="0" indent="-419100" rtl="0">
              <a:buClr>
                <a:schemeClr val="dk1"/>
              </a:buClr>
              <a:buSzPct val="100000"/>
              <a:buFont typeface="Arial"/>
              <a:buChar char="•"/>
            </a:pPr>
            <a:r>
              <a:rPr lang="en" sz="2800" dirty="0"/>
              <a:t>low-cost?</a:t>
            </a:r>
          </a:p>
          <a:p>
            <a:pPr marL="457200" lvl="0" indent="-419100" rtl="0">
              <a:buClr>
                <a:schemeClr val="dk1"/>
              </a:buClr>
              <a:buSzPct val="100000"/>
              <a:buFont typeface="Arial"/>
              <a:buChar char="•"/>
            </a:pPr>
            <a:r>
              <a:rPr lang="en" sz="2800" dirty="0"/>
              <a:t>easily replicable?</a:t>
            </a:r>
          </a:p>
          <a:p>
            <a:pPr marL="457200" lvl="0" indent="-419100">
              <a:buClr>
                <a:schemeClr val="dk1"/>
              </a:buClr>
              <a:buSzPct val="100000"/>
              <a:buFont typeface="Arial"/>
              <a:buChar char="•"/>
            </a:pPr>
            <a:r>
              <a:rPr lang="en" sz="2800" dirty="0"/>
              <a:t>easily administered?</a:t>
            </a:r>
            <a:endParaRPr lang="en" sz="2400" dirty="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
        <p:cNvGrpSpPr/>
        <p:nvPr/>
      </p:nvGrpSpPr>
      <p:grpSpPr>
        <a:xfrm>
          <a:off x="0" y="0"/>
          <a:ext cx="0" cy="0"/>
          <a:chOff x="0" y="0"/>
          <a:chExt cx="0" cy="0"/>
        </a:xfrm>
      </p:grpSpPr>
      <p:sp>
        <p:nvSpPr>
          <p:cNvPr id="35" name="Shape 35"/>
          <p:cNvSpPr txBox="1">
            <a:spLocks noGrp="1"/>
          </p:cNvSpPr>
          <p:nvPr>
            <p:ph type="title"/>
          </p:nvPr>
        </p:nvSpPr>
        <p:spPr>
          <a:prstGeom prst="rect">
            <a:avLst/>
          </a:prstGeom>
        </p:spPr>
        <p:txBody>
          <a:bodyPr lIns="91425" tIns="91425" rIns="91425" bIns="91425" anchor="ctr" anchorCtr="0">
            <a:noAutofit/>
          </a:bodyPr>
          <a:lstStyle/>
          <a:p>
            <a:pPr>
              <a:buNone/>
            </a:pPr>
            <a:r>
              <a:rPr lang="en" dirty="0" smtClean="0"/>
              <a:t>Helping Us Help Your Next Project</a:t>
            </a:r>
            <a:endParaRPr lang="en" dirty="0"/>
          </a:p>
        </p:txBody>
      </p:sp>
      <p:sp>
        <p:nvSpPr>
          <p:cNvPr id="36" name="Shape 36"/>
          <p:cNvSpPr txBox="1">
            <a:spLocks noGrp="1"/>
          </p:cNvSpPr>
          <p:nvPr>
            <p:ph type="body" idx="4294967295"/>
          </p:nvPr>
        </p:nvSpPr>
        <p:spPr>
          <a:xfrm>
            <a:off x="533400" y="1417638"/>
            <a:ext cx="8610600" cy="5149850"/>
          </a:xfrm>
          <a:prstGeom prst="rect">
            <a:avLst/>
          </a:prstGeom>
        </p:spPr>
        <p:txBody>
          <a:bodyPr lIns="91425" tIns="91425" rIns="91425" bIns="91425" anchor="t" anchorCtr="0">
            <a:noAutofit/>
          </a:bodyPr>
          <a:lstStyle/>
          <a:p>
            <a:pPr marL="0" indent="0">
              <a:lnSpc>
                <a:spcPct val="150000"/>
              </a:lnSpc>
              <a:buNone/>
            </a:pPr>
            <a:r>
              <a:rPr lang="en" sz="2400" b="1" dirty="0"/>
              <a:t>April Buther Wennerstrom, Stacey Rice, Grace Keegan Massinello: Keep America Beautiful</a:t>
            </a:r>
          </a:p>
          <a:p>
            <a:pPr marL="0" indent="0">
              <a:lnSpc>
                <a:spcPct val="150000"/>
              </a:lnSpc>
              <a:buNone/>
            </a:pPr>
            <a:r>
              <a:rPr lang="en" sz="2400" dirty="0" smtClean="0"/>
              <a:t>Ben </a:t>
            </a:r>
            <a:r>
              <a:rPr lang="en" sz="2400" dirty="0"/>
              <a:t>Lawhon: Leave No Trace International</a:t>
            </a:r>
          </a:p>
          <a:p>
            <a:pPr marL="0" indent="0">
              <a:lnSpc>
                <a:spcPct val="150000"/>
              </a:lnSpc>
              <a:buNone/>
            </a:pPr>
            <a:r>
              <a:rPr lang="en" sz="2400" dirty="0" smtClean="0"/>
              <a:t>Jen </a:t>
            </a:r>
            <a:r>
              <a:rPr lang="en" sz="2400" dirty="0"/>
              <a:t>Randolph: Girl Scouts of Southern Illinois</a:t>
            </a:r>
          </a:p>
          <a:p>
            <a:pPr marL="0" indent="0">
              <a:lnSpc>
                <a:spcPct val="150000"/>
              </a:lnSpc>
              <a:buNone/>
            </a:pPr>
            <a:r>
              <a:rPr lang="en" sz="2400" dirty="0"/>
              <a:t>Dan King, Jeremy Culpepper, Brian Joseph: Camp Ondessonk</a:t>
            </a:r>
          </a:p>
          <a:p>
            <a:pPr marL="0" indent="0">
              <a:lnSpc>
                <a:spcPct val="150000"/>
              </a:lnSpc>
              <a:buNone/>
            </a:pPr>
            <a:r>
              <a:rPr lang="en" sz="2400" dirty="0" smtClean="0"/>
              <a:t>Camps Ondessonk &amp; Cedar Point, Crab Orchard Natl. Wildlife Ref.</a:t>
            </a:r>
            <a:endParaRPr lang="en-US" sz="2400" dirty="0" smtClean="0"/>
          </a:p>
          <a:p>
            <a:pPr marL="0" indent="0">
              <a:lnSpc>
                <a:spcPct val="150000"/>
              </a:lnSpc>
              <a:buNone/>
            </a:pPr>
            <a:r>
              <a:rPr lang="en" sz="2400" dirty="0" smtClean="0"/>
              <a:t>Kelsey </a:t>
            </a:r>
            <a:r>
              <a:rPr lang="en" sz="2400" dirty="0"/>
              <a:t>Ernst and Dusty </a:t>
            </a:r>
            <a:r>
              <a:rPr lang="en" sz="2400" dirty="0" smtClean="0"/>
              <a:t>Copple</a:t>
            </a:r>
            <a:r>
              <a:rPr lang="en-US" sz="2400" dirty="0" smtClean="0"/>
              <a:t>:</a:t>
            </a:r>
            <a:r>
              <a:rPr lang="en" sz="2400" dirty="0" smtClean="0"/>
              <a:t> </a:t>
            </a:r>
            <a:r>
              <a:rPr lang="en" sz="2400" dirty="0"/>
              <a:t>research assistants</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a:spLocks noGrp="1"/>
          </p:cNvSpPr>
          <p:nvPr>
            <p:ph type="title"/>
          </p:nvPr>
        </p:nvSpPr>
        <p:spPr>
          <a:prstGeom prst="rect">
            <a:avLst/>
          </a:prstGeom>
        </p:spPr>
        <p:txBody>
          <a:bodyPr lIns="91425" tIns="91425" rIns="91425" bIns="91425" anchor="b" anchorCtr="0">
            <a:noAutofit/>
          </a:bodyPr>
          <a:lstStyle/>
          <a:p>
            <a:pPr>
              <a:buNone/>
            </a:pPr>
            <a:r>
              <a:rPr lang="en"/>
              <a:t>What We Did</a:t>
            </a:r>
          </a:p>
        </p:txBody>
      </p:sp>
      <p:sp>
        <p:nvSpPr>
          <p:cNvPr id="130" name="Shape 130"/>
          <p:cNvSpPr txBox="1"/>
          <p:nvPr/>
        </p:nvSpPr>
        <p:spPr>
          <a:xfrm>
            <a:off x="457325" y="1870900"/>
            <a:ext cx="8460300" cy="4426400"/>
          </a:xfrm>
          <a:prstGeom prst="rect">
            <a:avLst/>
          </a:prstGeom>
        </p:spPr>
        <p:txBody>
          <a:bodyPr lIns="91425" tIns="91425" rIns="91425" bIns="91425" anchor="t" anchorCtr="0">
            <a:noAutofit/>
          </a:bodyPr>
          <a:lstStyle/>
          <a:p>
            <a:pPr lvl="0" rtl="0">
              <a:buNone/>
            </a:pPr>
            <a:r>
              <a:rPr lang="en" sz="3000" dirty="0">
                <a:latin typeface="+mj-lt"/>
              </a:rPr>
              <a:t>Phase 1 (Fall ‘12 - Spring ‘13):</a:t>
            </a:r>
          </a:p>
          <a:p>
            <a:pPr marL="457200" lvl="0" indent="-419100" rtl="0">
              <a:buClr>
                <a:srgbClr val="000000"/>
              </a:buClr>
              <a:buSzPct val="100000"/>
              <a:buFont typeface="Arial"/>
              <a:buChar char="●"/>
            </a:pPr>
            <a:r>
              <a:rPr lang="en" sz="3000" dirty="0">
                <a:latin typeface="+mj-lt"/>
              </a:rPr>
              <a:t>Create program content to NAAEE </a:t>
            </a:r>
            <a:r>
              <a:rPr lang="en" sz="3000" dirty="0" smtClean="0">
                <a:latin typeface="+mj-lt"/>
              </a:rPr>
              <a:t>standards</a:t>
            </a:r>
          </a:p>
          <a:p>
            <a:pPr marL="457200" lvl="0" indent="-419100" rtl="0">
              <a:buClr>
                <a:srgbClr val="000000"/>
              </a:buClr>
              <a:buSzPct val="100000"/>
            </a:pPr>
            <a:endParaRPr lang="en" dirty="0" smtClean="0">
              <a:latin typeface="+mj-lt"/>
            </a:endParaRPr>
          </a:p>
          <a:p>
            <a:pPr marL="457200" lvl="0" indent="-419100" rtl="0">
              <a:buClr>
                <a:srgbClr val="000000"/>
              </a:buClr>
              <a:buSzPct val="100000"/>
              <a:buFont typeface="Arial"/>
              <a:buChar char="●"/>
            </a:pPr>
            <a:r>
              <a:rPr lang="en" sz="3000" dirty="0" smtClean="0">
                <a:latin typeface="+mj-lt"/>
              </a:rPr>
              <a:t>Form partnerships</a:t>
            </a:r>
            <a:endParaRPr lang="en" sz="3000" dirty="0">
              <a:latin typeface="+mj-lt"/>
            </a:endParaRPr>
          </a:p>
          <a:p>
            <a:endParaRPr dirty="0">
              <a:latin typeface="+mj-lt"/>
            </a:endParaRPr>
          </a:p>
          <a:p>
            <a:pPr marL="457200" lvl="0" indent="-419100" rtl="0">
              <a:buClr>
                <a:srgbClr val="000000"/>
              </a:buClr>
              <a:buSzPct val="100000"/>
              <a:buFont typeface="Arial"/>
              <a:buChar char="●"/>
            </a:pPr>
            <a:r>
              <a:rPr lang="en" sz="3000" dirty="0">
                <a:latin typeface="+mj-lt"/>
              </a:rPr>
              <a:t>Pilot materials for mechanics and flow</a:t>
            </a:r>
          </a:p>
          <a:p>
            <a:endParaRPr dirty="0">
              <a:latin typeface="+mj-lt"/>
            </a:endParaRPr>
          </a:p>
          <a:p>
            <a:pPr marL="457200" lvl="0" indent="-419100">
              <a:buClr>
                <a:srgbClr val="000000"/>
              </a:buClr>
              <a:buSzPct val="100000"/>
              <a:buFont typeface="Arial"/>
              <a:buChar char="●"/>
            </a:pPr>
            <a:r>
              <a:rPr lang="en" sz="3000" dirty="0">
                <a:latin typeface="+mj-lt"/>
              </a:rPr>
              <a:t>Modify materials</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 name="Picture 14"/>
          <p:cNvPicPr/>
          <p:nvPr/>
        </p:nvPicPr>
        <p:blipFill>
          <a:blip r:embed="rId3" cstate="print"/>
          <a:srcRect l="21875" t="21605" r="9028" b="5350"/>
          <a:stretch>
            <a:fillRect/>
          </a:stretch>
        </p:blipFill>
        <p:spPr bwMode="auto">
          <a:xfrm>
            <a:off x="304800" y="1402080"/>
            <a:ext cx="8530590" cy="5074920"/>
          </a:xfrm>
          <a:prstGeom prst="rect">
            <a:avLst/>
          </a:prstGeom>
          <a:noFill/>
          <a:ln w="9525">
            <a:noFill/>
            <a:miter lim="800000"/>
            <a:headEnd/>
            <a:tailEnd/>
          </a:ln>
        </p:spPr>
      </p:pic>
      <p:cxnSp>
        <p:nvCxnSpPr>
          <p:cNvPr id="160" name="Shape 160"/>
          <p:cNvCxnSpPr/>
          <p:nvPr/>
        </p:nvCxnSpPr>
        <p:spPr>
          <a:xfrm>
            <a:off x="4267200" y="381000"/>
            <a:ext cx="304800" cy="4419600"/>
          </a:xfrm>
          <a:prstGeom prst="straightConnector1">
            <a:avLst/>
          </a:prstGeom>
          <a:noFill/>
          <a:ln w="28575" cap="flat">
            <a:solidFill>
              <a:schemeClr val="bg1"/>
            </a:solidFill>
            <a:prstDash val="solid"/>
            <a:round/>
            <a:headEnd type="none" w="lg" len="lg"/>
            <a:tailEnd type="none" w="lg" len="lg"/>
          </a:ln>
        </p:spPr>
      </p:cxnSp>
      <p:sp>
        <p:nvSpPr>
          <p:cNvPr id="164" name="Shape 164"/>
          <p:cNvSpPr/>
          <p:nvPr/>
        </p:nvSpPr>
        <p:spPr>
          <a:xfrm>
            <a:off x="4572000" y="4800600"/>
            <a:ext cx="457200" cy="228600"/>
          </a:xfrm>
          <a:prstGeom prst="rect">
            <a:avLst/>
          </a:prstGeom>
          <a:noFill/>
          <a:ln w="28575" cap="flat">
            <a:solidFill>
              <a:schemeClr val="bg1"/>
            </a:solidFill>
            <a:prstDash val="solid"/>
            <a:round/>
            <a:headEnd type="none" w="med" len="med"/>
            <a:tailEnd type="none" w="med" len="med"/>
          </a:ln>
        </p:spPr>
        <p:txBody>
          <a:bodyPr lIns="91425" tIns="91425" rIns="91425" bIns="91425" anchor="ctr" anchorCtr="0">
            <a:noAutofit/>
          </a:bodyPr>
          <a:lstStyle/>
          <a:p>
            <a:endParaRPr/>
          </a:p>
        </p:txBody>
      </p:sp>
      <p:cxnSp>
        <p:nvCxnSpPr>
          <p:cNvPr id="165" name="Shape 165"/>
          <p:cNvCxnSpPr/>
          <p:nvPr/>
        </p:nvCxnSpPr>
        <p:spPr>
          <a:xfrm flipH="1">
            <a:off x="5029200" y="2743200"/>
            <a:ext cx="3810000" cy="2286000"/>
          </a:xfrm>
          <a:prstGeom prst="straightConnector1">
            <a:avLst/>
          </a:prstGeom>
          <a:noFill/>
          <a:ln w="28575" cap="flat">
            <a:solidFill>
              <a:schemeClr val="bg1"/>
            </a:solidFill>
            <a:prstDash val="solid"/>
            <a:round/>
            <a:headEnd type="none" w="lg" len="lg"/>
            <a:tailEnd type="none" w="lg" len="lg"/>
          </a:ln>
        </p:spPr>
      </p:cxnSp>
      <p:cxnSp>
        <p:nvCxnSpPr>
          <p:cNvPr id="166" name="Shape 166"/>
          <p:cNvCxnSpPr/>
          <p:nvPr/>
        </p:nvCxnSpPr>
        <p:spPr>
          <a:xfrm>
            <a:off x="4191000" y="2743200"/>
            <a:ext cx="381000" cy="2286000"/>
          </a:xfrm>
          <a:prstGeom prst="straightConnector1">
            <a:avLst/>
          </a:prstGeom>
          <a:noFill/>
          <a:ln w="28575" cap="flat">
            <a:solidFill>
              <a:schemeClr val="bg1"/>
            </a:solidFill>
            <a:prstDash val="solid"/>
            <a:round/>
            <a:headEnd type="none" w="lg" len="lg"/>
            <a:tailEnd type="none" w="lg" len="lg"/>
          </a:ln>
        </p:spPr>
      </p:cxnSp>
      <p:cxnSp>
        <p:nvCxnSpPr>
          <p:cNvPr id="167" name="Shape 167"/>
          <p:cNvCxnSpPr/>
          <p:nvPr/>
        </p:nvCxnSpPr>
        <p:spPr>
          <a:xfrm flipH="1">
            <a:off x="5029200" y="304800"/>
            <a:ext cx="3810000" cy="4495800"/>
          </a:xfrm>
          <a:prstGeom prst="straightConnector1">
            <a:avLst/>
          </a:prstGeom>
          <a:noFill/>
          <a:ln w="28575" cap="flat">
            <a:solidFill>
              <a:schemeClr val="bg1"/>
            </a:solidFill>
            <a:prstDash val="solid"/>
            <a:round/>
            <a:headEnd type="none" w="lg" len="lg"/>
            <a:tailEnd type="none" w="lg" len="lg"/>
          </a:ln>
        </p:spPr>
      </p:cxnSp>
      <p:sp>
        <p:nvSpPr>
          <p:cNvPr id="168" name="Shape 168"/>
          <p:cNvSpPr txBox="1">
            <a:spLocks noGrp="1"/>
          </p:cNvSpPr>
          <p:nvPr>
            <p:ph type="title"/>
          </p:nvPr>
        </p:nvSpPr>
        <p:spPr>
          <a:prstGeom prst="rect">
            <a:avLst/>
          </a:prstGeom>
        </p:spPr>
        <p:txBody>
          <a:bodyPr lIns="91425" tIns="91425" rIns="91425" bIns="91425" anchor="b" anchorCtr="0">
            <a:noAutofit/>
          </a:bodyPr>
          <a:lstStyle/>
          <a:p>
            <a:pPr lvl="0" rtl="0">
              <a:buNone/>
            </a:pPr>
            <a:r>
              <a:rPr lang="en" dirty="0">
                <a:solidFill>
                  <a:srgbClr val="FFFFFF"/>
                </a:solidFill>
              </a:rPr>
              <a:t>What We Did: Study Sites</a:t>
            </a:r>
          </a:p>
        </p:txBody>
      </p:sp>
      <p:pic>
        <p:nvPicPr>
          <p:cNvPr id="16" name="Picture 15"/>
          <p:cNvPicPr/>
          <p:nvPr/>
        </p:nvPicPr>
        <p:blipFill>
          <a:blip r:embed="rId4" cstate="print"/>
          <a:srcRect l="25116" t="38889" r="18750" b="8436"/>
          <a:stretch>
            <a:fillRect/>
          </a:stretch>
        </p:blipFill>
        <p:spPr bwMode="auto">
          <a:xfrm>
            <a:off x="4191000" y="304800"/>
            <a:ext cx="4615815" cy="2434590"/>
          </a:xfrm>
          <a:prstGeom prst="rect">
            <a:avLst/>
          </a:prstGeom>
          <a:ln w="28575">
            <a:solidFill>
              <a:schemeClr val="bg1"/>
            </a:solidFill>
          </a:ln>
          <a:effectLst>
            <a:outerShdw blurRad="292100" dist="139700" dir="2700000" algn="tl" rotWithShape="0">
              <a:srgbClr val="333333">
                <a:alpha val="65000"/>
              </a:srgbClr>
            </a:outerShdw>
          </a:effectLst>
        </p:spPr>
      </p:pic>
      <p:pic>
        <p:nvPicPr>
          <p:cNvPr id="20" name="Picture 19"/>
          <p:cNvPicPr/>
          <p:nvPr/>
        </p:nvPicPr>
        <p:blipFill>
          <a:blip r:embed="rId4" cstate="print"/>
          <a:srcRect t="85802" r="92593" b="8025"/>
          <a:stretch>
            <a:fillRect/>
          </a:stretch>
        </p:blipFill>
        <p:spPr bwMode="auto">
          <a:xfrm>
            <a:off x="4591050" y="2209800"/>
            <a:ext cx="590550" cy="289560"/>
          </a:xfrm>
          <a:prstGeom prst="rect">
            <a:avLst/>
          </a:prstGeom>
          <a:noFill/>
          <a:ln w="9525">
            <a:noFill/>
            <a:miter lim="800000"/>
            <a:headEnd/>
            <a:tailEnd/>
          </a:ln>
        </p:spPr>
      </p:pic>
      <p:pic>
        <p:nvPicPr>
          <p:cNvPr id="21" name="Picture 20"/>
          <p:cNvPicPr/>
          <p:nvPr/>
        </p:nvPicPr>
        <p:blipFill>
          <a:blip r:embed="rId5" cstate="print"/>
          <a:srcRect t="91358" r="90741" b="2881"/>
          <a:stretch>
            <a:fillRect/>
          </a:stretch>
        </p:blipFill>
        <p:spPr bwMode="auto">
          <a:xfrm>
            <a:off x="304800" y="6019800"/>
            <a:ext cx="1114425" cy="411480"/>
          </a:xfrm>
          <a:prstGeom prst="rect">
            <a:avLst/>
          </a:prstGeom>
          <a:noFill/>
          <a:ln w="9525">
            <a:noFill/>
            <a:miter lim="800000"/>
            <a:headEnd/>
            <a:tailEnd/>
          </a:ln>
        </p:spPr>
      </p:pic>
      <p:sp>
        <p:nvSpPr>
          <p:cNvPr id="170" name="Shape 170"/>
          <p:cNvSpPr txBox="1"/>
          <p:nvPr/>
        </p:nvSpPr>
        <p:spPr>
          <a:xfrm>
            <a:off x="7123201" y="2329400"/>
            <a:ext cx="1487399" cy="490000"/>
          </a:xfrm>
          <a:prstGeom prst="rect">
            <a:avLst/>
          </a:prstGeom>
        </p:spPr>
        <p:txBody>
          <a:bodyPr lIns="91425" tIns="91425" rIns="91425" bIns="91425" anchor="t" anchorCtr="0">
            <a:noAutofit/>
          </a:bodyPr>
          <a:lstStyle/>
          <a:p>
            <a:pPr lvl="0" rtl="0">
              <a:buNone/>
            </a:pPr>
            <a:r>
              <a:rPr lang="en" b="1" dirty="0">
                <a:solidFill>
                  <a:schemeClr val="bg1"/>
                </a:solidFill>
                <a:latin typeface="+mn-lt"/>
              </a:rPr>
              <a:t>Camp Ondessonk</a:t>
            </a:r>
          </a:p>
        </p:txBody>
      </p:sp>
      <p:sp>
        <p:nvSpPr>
          <p:cNvPr id="171" name="Shape 171"/>
          <p:cNvSpPr txBox="1"/>
          <p:nvPr/>
        </p:nvSpPr>
        <p:spPr>
          <a:xfrm>
            <a:off x="1143000" y="990600"/>
            <a:ext cx="3038399" cy="490000"/>
          </a:xfrm>
          <a:prstGeom prst="rect">
            <a:avLst/>
          </a:prstGeom>
        </p:spPr>
        <p:txBody>
          <a:bodyPr lIns="91425" tIns="91425" rIns="91425" bIns="91425" anchor="t" anchorCtr="0">
            <a:noAutofit/>
          </a:bodyPr>
          <a:lstStyle/>
          <a:p>
            <a:pPr lvl="0" rtl="0">
              <a:buNone/>
            </a:pPr>
            <a:r>
              <a:rPr lang="en" b="1" dirty="0">
                <a:solidFill>
                  <a:schemeClr val="bg1"/>
                </a:solidFill>
                <a:latin typeface="+mj-lt"/>
              </a:rPr>
              <a:t>Camp Cedar Point</a:t>
            </a:r>
          </a:p>
        </p:txBody>
      </p:sp>
      <p:sp>
        <p:nvSpPr>
          <p:cNvPr id="27" name="Shape 171"/>
          <p:cNvSpPr txBox="1"/>
          <p:nvPr/>
        </p:nvSpPr>
        <p:spPr>
          <a:xfrm>
            <a:off x="4724400" y="424400"/>
            <a:ext cx="3429000" cy="490000"/>
          </a:xfrm>
          <a:prstGeom prst="rect">
            <a:avLst/>
          </a:prstGeom>
        </p:spPr>
        <p:txBody>
          <a:bodyPr lIns="91425" tIns="91425" rIns="91425" bIns="91425" anchor="t" anchorCtr="0">
            <a:noAutofit/>
          </a:bodyPr>
          <a:lstStyle/>
          <a:p>
            <a:pPr lvl="0" rtl="0">
              <a:buNone/>
            </a:pPr>
            <a:r>
              <a:rPr lang="en" b="1" dirty="0" smtClean="0">
                <a:solidFill>
                  <a:schemeClr val="bg1"/>
                </a:solidFill>
                <a:latin typeface="+mj-lt"/>
              </a:rPr>
              <a:t>Southern Illinois University Carbondale</a:t>
            </a:r>
            <a:endParaRPr lang="en" b="1" dirty="0">
              <a:solidFill>
                <a:schemeClr val="bg1"/>
              </a:solidFill>
              <a:latin typeface="+mj-lt"/>
            </a:endParaRPr>
          </a:p>
        </p:txBody>
      </p:sp>
      <p:sp>
        <p:nvSpPr>
          <p:cNvPr id="29" name="Shape 170"/>
          <p:cNvSpPr txBox="1"/>
          <p:nvPr/>
        </p:nvSpPr>
        <p:spPr>
          <a:xfrm>
            <a:off x="5334000" y="1295400"/>
            <a:ext cx="1981200" cy="490000"/>
          </a:xfrm>
          <a:prstGeom prst="rect">
            <a:avLst/>
          </a:prstGeom>
        </p:spPr>
        <p:txBody>
          <a:bodyPr lIns="91425" tIns="91425" rIns="91425" bIns="91425" anchor="t" anchorCtr="0">
            <a:noAutofit/>
          </a:bodyPr>
          <a:lstStyle/>
          <a:p>
            <a:pPr lvl="0" rtl="0">
              <a:buNone/>
            </a:pPr>
            <a:r>
              <a:rPr lang="en" b="1" dirty="0">
                <a:solidFill>
                  <a:schemeClr val="bg1"/>
                </a:solidFill>
                <a:latin typeface="+mn-lt"/>
              </a:rPr>
              <a:t>Camp </a:t>
            </a:r>
            <a:r>
              <a:rPr lang="en" b="1" dirty="0" smtClean="0">
                <a:solidFill>
                  <a:schemeClr val="bg1"/>
                </a:solidFill>
                <a:latin typeface="+mn-lt"/>
              </a:rPr>
              <a:t>Cedar Point</a:t>
            </a:r>
            <a:endParaRPr lang="en" b="1" dirty="0">
              <a:solidFill>
                <a:schemeClr val="bg1"/>
              </a:solidFill>
              <a:latin typeface="+mn-lt"/>
            </a:endParaRPr>
          </a:p>
        </p:txBody>
      </p:sp>
      <p:sp>
        <p:nvSpPr>
          <p:cNvPr id="17" name="Oval Callout 16"/>
          <p:cNvSpPr/>
          <p:nvPr/>
        </p:nvSpPr>
        <p:spPr>
          <a:xfrm>
            <a:off x="4648200" y="4724400"/>
            <a:ext cx="91440" cy="91440"/>
          </a:xfrm>
          <a:prstGeom prst="wedgeEllipseCallout">
            <a:avLst>
              <a:gd name="adj1" fmla="val -1681"/>
              <a:gd name="adj2" fmla="val 134479"/>
            </a:avLst>
          </a:prstGeom>
          <a:solidFill>
            <a:srgbClr val="FF0000"/>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Callout 17"/>
          <p:cNvSpPr/>
          <p:nvPr/>
        </p:nvSpPr>
        <p:spPr>
          <a:xfrm>
            <a:off x="4953000" y="4800600"/>
            <a:ext cx="91440" cy="91440"/>
          </a:xfrm>
          <a:prstGeom prst="wedgeEllipseCallout">
            <a:avLst>
              <a:gd name="adj1" fmla="val -1681"/>
              <a:gd name="adj2" fmla="val 134479"/>
            </a:avLst>
          </a:prstGeom>
          <a:solidFill>
            <a:schemeClr val="accent6">
              <a:lumMod val="60000"/>
              <a:lumOff val="40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Callout 18"/>
          <p:cNvSpPr/>
          <p:nvPr/>
        </p:nvSpPr>
        <p:spPr>
          <a:xfrm>
            <a:off x="4724400" y="4800600"/>
            <a:ext cx="91440" cy="91440"/>
          </a:xfrm>
          <a:prstGeom prst="wedgeEllipseCallout">
            <a:avLst>
              <a:gd name="adj1" fmla="val -1681"/>
              <a:gd name="adj2" fmla="val 134479"/>
            </a:avLst>
          </a:prstGeom>
          <a:solidFill>
            <a:schemeClr val="accent4"/>
          </a:soli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title"/>
          </p:nvPr>
        </p:nvSpPr>
        <p:spPr>
          <a:prstGeom prst="rect">
            <a:avLst/>
          </a:prstGeom>
        </p:spPr>
        <p:txBody>
          <a:bodyPr lIns="91425" tIns="91425" rIns="91425" bIns="91425" anchor="b" anchorCtr="0">
            <a:noAutofit/>
          </a:bodyPr>
          <a:lstStyle/>
          <a:p>
            <a:pPr lvl="0" rtl="0">
              <a:buNone/>
            </a:pPr>
            <a:r>
              <a:rPr lang="en"/>
              <a:t>What We Did: The Journal</a:t>
            </a:r>
          </a:p>
        </p:txBody>
      </p:sp>
      <p:pic>
        <p:nvPicPr>
          <p:cNvPr id="1034" name="Picture 10"/>
          <p:cNvPicPr>
            <a:picLocks noChangeAspect="1" noChangeArrowheads="1"/>
          </p:cNvPicPr>
          <p:nvPr/>
        </p:nvPicPr>
        <p:blipFill>
          <a:blip r:embed="rId3"/>
          <a:srcRect/>
          <a:stretch>
            <a:fillRect/>
          </a:stretch>
        </p:blipFill>
        <p:spPr bwMode="auto">
          <a:xfrm>
            <a:off x="1034772" y="1143000"/>
            <a:ext cx="7347228" cy="5486400"/>
          </a:xfrm>
          <a:prstGeom prst="rect">
            <a:avLst/>
          </a:prstGeom>
          <a:noFill/>
          <a:ln w="9525">
            <a:noFill/>
            <a:miter lim="800000"/>
            <a:headEnd/>
            <a:tailEnd/>
          </a:ln>
        </p:spPr>
      </p:pic>
      <p:pic>
        <p:nvPicPr>
          <p:cNvPr id="1033" name="Picture 9"/>
          <p:cNvPicPr>
            <a:picLocks noChangeAspect="1" noChangeArrowheads="1"/>
          </p:cNvPicPr>
          <p:nvPr/>
        </p:nvPicPr>
        <p:blipFill>
          <a:blip r:embed="rId4"/>
          <a:srcRect/>
          <a:stretch>
            <a:fillRect/>
          </a:stretch>
        </p:blipFill>
        <p:spPr bwMode="auto">
          <a:xfrm>
            <a:off x="990600" y="1143000"/>
            <a:ext cx="7422616" cy="5486400"/>
          </a:xfrm>
          <a:prstGeom prst="rect">
            <a:avLst/>
          </a:prstGeom>
          <a:noFill/>
          <a:ln w="9525">
            <a:noFill/>
            <a:miter lim="800000"/>
            <a:headEnd/>
            <a:tailEnd/>
          </a:ln>
        </p:spPr>
      </p:pic>
      <p:pic>
        <p:nvPicPr>
          <p:cNvPr id="1032" name="Picture 8"/>
          <p:cNvPicPr>
            <a:picLocks noChangeAspect="1" noChangeArrowheads="1"/>
          </p:cNvPicPr>
          <p:nvPr/>
        </p:nvPicPr>
        <p:blipFill>
          <a:blip r:embed="rId5"/>
          <a:srcRect/>
          <a:stretch>
            <a:fillRect/>
          </a:stretch>
        </p:blipFill>
        <p:spPr bwMode="auto">
          <a:xfrm>
            <a:off x="990600" y="1143000"/>
            <a:ext cx="7387317" cy="5486400"/>
          </a:xfrm>
          <a:prstGeom prst="rect">
            <a:avLst/>
          </a:prstGeom>
          <a:noFill/>
          <a:ln w="9525">
            <a:noFill/>
            <a:miter lim="800000"/>
            <a:headEnd/>
            <a:tailEnd/>
          </a:ln>
        </p:spPr>
      </p:pic>
      <p:pic>
        <p:nvPicPr>
          <p:cNvPr id="1031" name="Picture 7"/>
          <p:cNvPicPr>
            <a:picLocks noChangeAspect="1" noChangeArrowheads="1"/>
          </p:cNvPicPr>
          <p:nvPr/>
        </p:nvPicPr>
        <p:blipFill>
          <a:blip r:embed="rId6"/>
          <a:srcRect/>
          <a:stretch>
            <a:fillRect/>
          </a:stretch>
        </p:blipFill>
        <p:spPr bwMode="auto">
          <a:xfrm>
            <a:off x="990600" y="1143000"/>
            <a:ext cx="7365006" cy="5486400"/>
          </a:xfrm>
          <a:prstGeom prst="rect">
            <a:avLst/>
          </a:prstGeom>
          <a:noFill/>
          <a:ln w="9525">
            <a:noFill/>
            <a:miter lim="800000"/>
            <a:headEnd/>
            <a:tailEnd/>
          </a:ln>
        </p:spPr>
      </p:pic>
      <p:pic>
        <p:nvPicPr>
          <p:cNvPr id="1030" name="Picture 6"/>
          <p:cNvPicPr>
            <a:picLocks noChangeAspect="1" noChangeArrowheads="1"/>
          </p:cNvPicPr>
          <p:nvPr/>
        </p:nvPicPr>
        <p:blipFill>
          <a:blip r:embed="rId7"/>
          <a:srcRect/>
          <a:stretch>
            <a:fillRect/>
          </a:stretch>
        </p:blipFill>
        <p:spPr bwMode="auto">
          <a:xfrm>
            <a:off x="990600" y="1143000"/>
            <a:ext cx="7422616" cy="5486400"/>
          </a:xfrm>
          <a:prstGeom prst="rect">
            <a:avLst/>
          </a:prstGeom>
          <a:noFill/>
          <a:ln w="9525">
            <a:noFill/>
            <a:miter lim="800000"/>
            <a:headEnd/>
            <a:tailEnd/>
          </a:ln>
        </p:spPr>
      </p:pic>
      <p:pic>
        <p:nvPicPr>
          <p:cNvPr id="1029" name="Picture 5"/>
          <p:cNvPicPr>
            <a:picLocks noChangeAspect="1" noChangeArrowheads="1"/>
          </p:cNvPicPr>
          <p:nvPr/>
        </p:nvPicPr>
        <p:blipFill>
          <a:blip r:embed="rId8"/>
          <a:srcRect/>
          <a:stretch>
            <a:fillRect/>
          </a:stretch>
        </p:blipFill>
        <p:spPr bwMode="auto">
          <a:xfrm>
            <a:off x="990600" y="1143000"/>
            <a:ext cx="7396843" cy="5486400"/>
          </a:xfrm>
          <a:prstGeom prst="rect">
            <a:avLst/>
          </a:prstGeom>
          <a:noFill/>
          <a:ln w="9525">
            <a:noFill/>
            <a:miter lim="800000"/>
            <a:headEnd/>
            <a:tailEnd/>
          </a:ln>
        </p:spPr>
      </p:pic>
      <p:pic>
        <p:nvPicPr>
          <p:cNvPr id="1028" name="Picture 4"/>
          <p:cNvPicPr>
            <a:picLocks noChangeAspect="1" noChangeArrowheads="1"/>
          </p:cNvPicPr>
          <p:nvPr/>
        </p:nvPicPr>
        <p:blipFill>
          <a:blip r:embed="rId9"/>
          <a:srcRect/>
          <a:stretch>
            <a:fillRect/>
          </a:stretch>
        </p:blipFill>
        <p:spPr bwMode="auto">
          <a:xfrm>
            <a:off x="990600" y="1143000"/>
            <a:ext cx="7409708" cy="5486400"/>
          </a:xfrm>
          <a:prstGeom prst="rect">
            <a:avLst/>
          </a:prstGeom>
          <a:noFill/>
          <a:ln w="9525">
            <a:noFill/>
            <a:miter lim="800000"/>
            <a:headEnd/>
            <a:tailEnd/>
          </a:ln>
        </p:spPr>
      </p:pic>
      <p:pic>
        <p:nvPicPr>
          <p:cNvPr id="1027" name="Picture 3"/>
          <p:cNvPicPr>
            <a:picLocks noChangeAspect="1" noChangeArrowheads="1"/>
          </p:cNvPicPr>
          <p:nvPr/>
        </p:nvPicPr>
        <p:blipFill>
          <a:blip r:embed="rId10"/>
          <a:srcRect/>
          <a:stretch>
            <a:fillRect/>
          </a:stretch>
        </p:blipFill>
        <p:spPr bwMode="auto">
          <a:xfrm>
            <a:off x="990600" y="1143000"/>
            <a:ext cx="7428792" cy="5486400"/>
          </a:xfrm>
          <a:prstGeom prst="rect">
            <a:avLst/>
          </a:prstGeom>
          <a:noFill/>
          <a:ln w="9525">
            <a:noFill/>
            <a:miter lim="800000"/>
            <a:headEnd/>
            <a:tailEnd/>
          </a:ln>
        </p:spPr>
      </p:pic>
      <p:sp>
        <p:nvSpPr>
          <p:cNvPr id="13" name="Rectangle 12"/>
          <p:cNvSpPr/>
          <p:nvPr/>
        </p:nvSpPr>
        <p:spPr>
          <a:xfrm>
            <a:off x="990600" y="1143000"/>
            <a:ext cx="7467600" cy="548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11"/>
          <a:srcRect/>
          <a:stretch>
            <a:fillRect/>
          </a:stretch>
        </p:blipFill>
        <p:spPr bwMode="auto">
          <a:xfrm>
            <a:off x="2895600" y="1143000"/>
            <a:ext cx="3649148" cy="5410200"/>
          </a:xfrm>
          <a:prstGeom prst="rect">
            <a:avLst/>
          </a:prstGeom>
          <a:ln>
            <a:solidFill>
              <a:schemeClr val="tx1"/>
            </a:solidFill>
          </a:ln>
          <a:effectLst>
            <a:outerShdw blurRad="292100" dist="139700" dir="2700000" algn="tl" rotWithShape="0">
              <a:srgbClr val="333333">
                <a:alpha val="65000"/>
              </a:srgbClr>
            </a:outerShdw>
          </a:effectLst>
        </p:spPr>
      </p:pic>
      <p:pic>
        <p:nvPicPr>
          <p:cNvPr id="1035" name="Picture 11"/>
          <p:cNvPicPr>
            <a:picLocks noChangeAspect="1" noChangeArrowheads="1"/>
          </p:cNvPicPr>
          <p:nvPr/>
        </p:nvPicPr>
        <p:blipFill>
          <a:blip r:embed="rId12"/>
          <a:srcRect/>
          <a:stretch>
            <a:fillRect/>
          </a:stretch>
        </p:blipFill>
        <p:spPr bwMode="auto">
          <a:xfrm>
            <a:off x="7924800" y="5334000"/>
            <a:ext cx="1087582" cy="1097280"/>
          </a:xfrm>
          <a:prstGeom prst="rect">
            <a:avLst/>
          </a:prstGeom>
          <a:noFill/>
          <a:ln w="9525">
            <a:noFill/>
            <a:miter lim="800000"/>
            <a:headEnd/>
            <a:tailEnd/>
          </a:ln>
        </p:spPr>
      </p:pic>
      <p:pic>
        <p:nvPicPr>
          <p:cNvPr id="1036" name="Picture 12"/>
          <p:cNvPicPr>
            <a:picLocks noChangeAspect="1" noChangeArrowheads="1"/>
          </p:cNvPicPr>
          <p:nvPr/>
        </p:nvPicPr>
        <p:blipFill>
          <a:blip r:embed="rId13"/>
          <a:srcRect/>
          <a:stretch>
            <a:fillRect/>
          </a:stretch>
        </p:blipFill>
        <p:spPr bwMode="auto">
          <a:xfrm>
            <a:off x="152400" y="5989637"/>
            <a:ext cx="1112879" cy="334963"/>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xit" presetSubtype="0" decel="100000" fill="hold" nodeType="clickEffect">
                                  <p:stCondLst>
                                    <p:cond delay="0"/>
                                  </p:stCondLst>
                                  <p:childTnLst>
                                    <p:anim calcmode="lin" valueType="num">
                                      <p:cBhvr>
                                        <p:cTn id="6" dur="1000"/>
                                        <p:tgtEl>
                                          <p:spTgt spid="1026"/>
                                        </p:tgtEl>
                                        <p:attrNameLst>
                                          <p:attrName>ppt_w</p:attrName>
                                        </p:attrNameLst>
                                      </p:cBhvr>
                                      <p:tavLst>
                                        <p:tav tm="0">
                                          <p:val>
                                            <p:strVal val="ppt_w"/>
                                          </p:val>
                                        </p:tav>
                                        <p:tav tm="100000">
                                          <p:val>
                                            <p:strVal val="ppt_w*2.5"/>
                                          </p:val>
                                        </p:tav>
                                      </p:tavLst>
                                    </p:anim>
                                    <p:anim calcmode="lin" valueType="num">
                                      <p:cBhvr>
                                        <p:cTn id="7" dur="1000"/>
                                        <p:tgtEl>
                                          <p:spTgt spid="1026"/>
                                        </p:tgtEl>
                                        <p:attrNameLst>
                                          <p:attrName>ppt_h</p:attrName>
                                        </p:attrNameLst>
                                      </p:cBhvr>
                                      <p:tavLst>
                                        <p:tav tm="0">
                                          <p:val>
                                            <p:strVal val="ppt_h"/>
                                          </p:val>
                                        </p:tav>
                                        <p:tav tm="100000">
                                          <p:val>
                                            <p:strVal val="ppt_h*0.01"/>
                                          </p:val>
                                        </p:tav>
                                      </p:tavLst>
                                    </p:anim>
                                    <p:anim calcmode="lin" valueType="num">
                                      <p:cBhvr>
                                        <p:cTn id="8" dur="1000"/>
                                        <p:tgtEl>
                                          <p:spTgt spid="1026"/>
                                        </p:tgtEl>
                                        <p:attrNameLst>
                                          <p:attrName>ppt_x</p:attrName>
                                        </p:attrNameLst>
                                      </p:cBhvr>
                                      <p:tavLst>
                                        <p:tav tm="0">
                                          <p:val>
                                            <p:strVal val="ppt_x"/>
                                          </p:val>
                                        </p:tav>
                                        <p:tav tm="100000">
                                          <p:val>
                                            <p:strVal val="ppt_x"/>
                                          </p:val>
                                        </p:tav>
                                      </p:tavLst>
                                    </p:anim>
                                    <p:anim calcmode="lin" valueType="num">
                                      <p:cBhvr>
                                        <p:cTn id="9" dur="1000"/>
                                        <p:tgtEl>
                                          <p:spTgt spid="1026"/>
                                        </p:tgtEl>
                                        <p:attrNameLst>
                                          <p:attrName>ppt_y</p:attrName>
                                        </p:attrNameLst>
                                      </p:cBhvr>
                                      <p:tavLst>
                                        <p:tav tm="0">
                                          <p:val>
                                            <p:strVal val="ppt_y"/>
                                          </p:val>
                                        </p:tav>
                                        <p:tav tm="100000">
                                          <p:val>
                                            <p:strVal val="ppt_h+1"/>
                                          </p:val>
                                        </p:tav>
                                      </p:tavLst>
                                    </p:anim>
                                    <p:animEffect transition="out" filter="fade">
                                      <p:cBhvr>
                                        <p:cTn id="10" dur="1000"/>
                                        <p:tgtEl>
                                          <p:spTgt spid="1026"/>
                                        </p:tgtEl>
                                      </p:cBhvr>
                                    </p:animEffect>
                                    <p:set>
                                      <p:cBhvr>
                                        <p:cTn id="11" dur="1" fill="hold">
                                          <p:stCondLst>
                                            <p:cond delay="999"/>
                                          </p:stCondLst>
                                        </p:cTn>
                                        <p:tgtEl>
                                          <p:spTgt spid="1026"/>
                                        </p:tgtEl>
                                        <p:attrNameLst>
                                          <p:attrName>style.visibility</p:attrName>
                                        </p:attrNameLst>
                                      </p:cBhvr>
                                      <p:to>
                                        <p:strVal val="hidden"/>
                                      </p:to>
                                    </p:set>
                                  </p:childTnLst>
                                </p:cTn>
                              </p:par>
                              <p:par>
                                <p:cTn id="12" presetID="58" presetClass="exit" presetSubtype="0" decel="100000" fill="hold" grpId="0" nodeType="withEffect">
                                  <p:stCondLst>
                                    <p:cond delay="0"/>
                                  </p:stCondLst>
                                  <p:childTnLst>
                                    <p:anim calcmode="lin" valueType="num">
                                      <p:cBhvr>
                                        <p:cTn id="13" dur="1000"/>
                                        <p:tgtEl>
                                          <p:spTgt spid="13"/>
                                        </p:tgtEl>
                                        <p:attrNameLst>
                                          <p:attrName>ppt_w</p:attrName>
                                        </p:attrNameLst>
                                      </p:cBhvr>
                                      <p:tavLst>
                                        <p:tav tm="0">
                                          <p:val>
                                            <p:strVal val="ppt_w"/>
                                          </p:val>
                                        </p:tav>
                                        <p:tav tm="100000">
                                          <p:val>
                                            <p:strVal val="ppt_w*2.5"/>
                                          </p:val>
                                        </p:tav>
                                      </p:tavLst>
                                    </p:anim>
                                    <p:anim calcmode="lin" valueType="num">
                                      <p:cBhvr>
                                        <p:cTn id="14" dur="1000"/>
                                        <p:tgtEl>
                                          <p:spTgt spid="13"/>
                                        </p:tgtEl>
                                        <p:attrNameLst>
                                          <p:attrName>ppt_h</p:attrName>
                                        </p:attrNameLst>
                                      </p:cBhvr>
                                      <p:tavLst>
                                        <p:tav tm="0">
                                          <p:val>
                                            <p:strVal val="ppt_h"/>
                                          </p:val>
                                        </p:tav>
                                        <p:tav tm="100000">
                                          <p:val>
                                            <p:strVal val="ppt_h*0.01"/>
                                          </p:val>
                                        </p:tav>
                                      </p:tavLst>
                                    </p:anim>
                                    <p:anim calcmode="lin" valueType="num">
                                      <p:cBhvr>
                                        <p:cTn id="15" dur="1000"/>
                                        <p:tgtEl>
                                          <p:spTgt spid="13"/>
                                        </p:tgtEl>
                                        <p:attrNameLst>
                                          <p:attrName>ppt_x</p:attrName>
                                        </p:attrNameLst>
                                      </p:cBhvr>
                                      <p:tavLst>
                                        <p:tav tm="0">
                                          <p:val>
                                            <p:strVal val="ppt_x"/>
                                          </p:val>
                                        </p:tav>
                                        <p:tav tm="100000">
                                          <p:val>
                                            <p:strVal val="ppt_x"/>
                                          </p:val>
                                        </p:tav>
                                      </p:tavLst>
                                    </p:anim>
                                    <p:anim calcmode="lin" valueType="num">
                                      <p:cBhvr>
                                        <p:cTn id="16" dur="1000"/>
                                        <p:tgtEl>
                                          <p:spTgt spid="13"/>
                                        </p:tgtEl>
                                        <p:attrNameLst>
                                          <p:attrName>ppt_y</p:attrName>
                                        </p:attrNameLst>
                                      </p:cBhvr>
                                      <p:tavLst>
                                        <p:tav tm="0">
                                          <p:val>
                                            <p:strVal val="ppt_y"/>
                                          </p:val>
                                        </p:tav>
                                        <p:tav tm="100000">
                                          <p:val>
                                            <p:strVal val="ppt_h+1"/>
                                          </p:val>
                                        </p:tav>
                                      </p:tavLst>
                                    </p:anim>
                                    <p:animEffect transition="out" filter="fade">
                                      <p:cBhvr>
                                        <p:cTn id="17" dur="1000"/>
                                        <p:tgtEl>
                                          <p:spTgt spid="13"/>
                                        </p:tgtEl>
                                      </p:cBhvr>
                                    </p:animEffect>
                                    <p:set>
                                      <p:cBhvr>
                                        <p:cTn id="18" dur="1" fill="hold">
                                          <p:stCondLst>
                                            <p:cond delay="999"/>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58" presetClass="exit" presetSubtype="0" decel="100000" fill="hold" nodeType="clickEffect">
                                  <p:stCondLst>
                                    <p:cond delay="0"/>
                                  </p:stCondLst>
                                  <p:childTnLst>
                                    <p:anim calcmode="lin" valueType="num">
                                      <p:cBhvr>
                                        <p:cTn id="22" dur="1000"/>
                                        <p:tgtEl>
                                          <p:spTgt spid="1027"/>
                                        </p:tgtEl>
                                        <p:attrNameLst>
                                          <p:attrName>ppt_w</p:attrName>
                                        </p:attrNameLst>
                                      </p:cBhvr>
                                      <p:tavLst>
                                        <p:tav tm="0">
                                          <p:val>
                                            <p:strVal val="ppt_w"/>
                                          </p:val>
                                        </p:tav>
                                        <p:tav tm="100000">
                                          <p:val>
                                            <p:strVal val="ppt_w*2.5"/>
                                          </p:val>
                                        </p:tav>
                                      </p:tavLst>
                                    </p:anim>
                                    <p:anim calcmode="lin" valueType="num">
                                      <p:cBhvr>
                                        <p:cTn id="23" dur="1000"/>
                                        <p:tgtEl>
                                          <p:spTgt spid="1027"/>
                                        </p:tgtEl>
                                        <p:attrNameLst>
                                          <p:attrName>ppt_h</p:attrName>
                                        </p:attrNameLst>
                                      </p:cBhvr>
                                      <p:tavLst>
                                        <p:tav tm="0">
                                          <p:val>
                                            <p:strVal val="ppt_h"/>
                                          </p:val>
                                        </p:tav>
                                        <p:tav tm="100000">
                                          <p:val>
                                            <p:strVal val="ppt_h*0.01"/>
                                          </p:val>
                                        </p:tav>
                                      </p:tavLst>
                                    </p:anim>
                                    <p:anim calcmode="lin" valueType="num">
                                      <p:cBhvr>
                                        <p:cTn id="24" dur="1000"/>
                                        <p:tgtEl>
                                          <p:spTgt spid="1027"/>
                                        </p:tgtEl>
                                        <p:attrNameLst>
                                          <p:attrName>ppt_x</p:attrName>
                                        </p:attrNameLst>
                                      </p:cBhvr>
                                      <p:tavLst>
                                        <p:tav tm="0">
                                          <p:val>
                                            <p:strVal val="ppt_x"/>
                                          </p:val>
                                        </p:tav>
                                        <p:tav tm="100000">
                                          <p:val>
                                            <p:strVal val="ppt_x"/>
                                          </p:val>
                                        </p:tav>
                                      </p:tavLst>
                                    </p:anim>
                                    <p:anim calcmode="lin" valueType="num">
                                      <p:cBhvr>
                                        <p:cTn id="25" dur="1000"/>
                                        <p:tgtEl>
                                          <p:spTgt spid="1027"/>
                                        </p:tgtEl>
                                        <p:attrNameLst>
                                          <p:attrName>ppt_y</p:attrName>
                                        </p:attrNameLst>
                                      </p:cBhvr>
                                      <p:tavLst>
                                        <p:tav tm="0">
                                          <p:val>
                                            <p:strVal val="ppt_y"/>
                                          </p:val>
                                        </p:tav>
                                        <p:tav tm="100000">
                                          <p:val>
                                            <p:strVal val="ppt_h+1"/>
                                          </p:val>
                                        </p:tav>
                                      </p:tavLst>
                                    </p:anim>
                                    <p:animEffect transition="out" filter="fade">
                                      <p:cBhvr>
                                        <p:cTn id="26" dur="1000"/>
                                        <p:tgtEl>
                                          <p:spTgt spid="1027"/>
                                        </p:tgtEl>
                                      </p:cBhvr>
                                    </p:animEffect>
                                    <p:set>
                                      <p:cBhvr>
                                        <p:cTn id="27" dur="1" fill="hold">
                                          <p:stCondLst>
                                            <p:cond delay="999"/>
                                          </p:stCondLst>
                                        </p:cTn>
                                        <p:tgtEl>
                                          <p:spTgt spid="102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8" presetClass="exit" presetSubtype="0" decel="100000" fill="hold" nodeType="clickEffect">
                                  <p:stCondLst>
                                    <p:cond delay="0"/>
                                  </p:stCondLst>
                                  <p:childTnLst>
                                    <p:anim calcmode="lin" valueType="num">
                                      <p:cBhvr>
                                        <p:cTn id="31" dur="1000"/>
                                        <p:tgtEl>
                                          <p:spTgt spid="1028"/>
                                        </p:tgtEl>
                                        <p:attrNameLst>
                                          <p:attrName>ppt_w</p:attrName>
                                        </p:attrNameLst>
                                      </p:cBhvr>
                                      <p:tavLst>
                                        <p:tav tm="0">
                                          <p:val>
                                            <p:strVal val="ppt_w"/>
                                          </p:val>
                                        </p:tav>
                                        <p:tav tm="100000">
                                          <p:val>
                                            <p:strVal val="ppt_w*2.5"/>
                                          </p:val>
                                        </p:tav>
                                      </p:tavLst>
                                    </p:anim>
                                    <p:anim calcmode="lin" valueType="num">
                                      <p:cBhvr>
                                        <p:cTn id="32" dur="1000"/>
                                        <p:tgtEl>
                                          <p:spTgt spid="1028"/>
                                        </p:tgtEl>
                                        <p:attrNameLst>
                                          <p:attrName>ppt_h</p:attrName>
                                        </p:attrNameLst>
                                      </p:cBhvr>
                                      <p:tavLst>
                                        <p:tav tm="0">
                                          <p:val>
                                            <p:strVal val="ppt_h"/>
                                          </p:val>
                                        </p:tav>
                                        <p:tav tm="100000">
                                          <p:val>
                                            <p:strVal val="ppt_h*0.01"/>
                                          </p:val>
                                        </p:tav>
                                      </p:tavLst>
                                    </p:anim>
                                    <p:anim calcmode="lin" valueType="num">
                                      <p:cBhvr>
                                        <p:cTn id="33" dur="1000"/>
                                        <p:tgtEl>
                                          <p:spTgt spid="1028"/>
                                        </p:tgtEl>
                                        <p:attrNameLst>
                                          <p:attrName>ppt_x</p:attrName>
                                        </p:attrNameLst>
                                      </p:cBhvr>
                                      <p:tavLst>
                                        <p:tav tm="0">
                                          <p:val>
                                            <p:strVal val="ppt_x"/>
                                          </p:val>
                                        </p:tav>
                                        <p:tav tm="100000">
                                          <p:val>
                                            <p:strVal val="ppt_x"/>
                                          </p:val>
                                        </p:tav>
                                      </p:tavLst>
                                    </p:anim>
                                    <p:anim calcmode="lin" valueType="num">
                                      <p:cBhvr>
                                        <p:cTn id="34" dur="1000"/>
                                        <p:tgtEl>
                                          <p:spTgt spid="1028"/>
                                        </p:tgtEl>
                                        <p:attrNameLst>
                                          <p:attrName>ppt_y</p:attrName>
                                        </p:attrNameLst>
                                      </p:cBhvr>
                                      <p:tavLst>
                                        <p:tav tm="0">
                                          <p:val>
                                            <p:strVal val="ppt_y"/>
                                          </p:val>
                                        </p:tav>
                                        <p:tav tm="100000">
                                          <p:val>
                                            <p:strVal val="ppt_h+1"/>
                                          </p:val>
                                        </p:tav>
                                      </p:tavLst>
                                    </p:anim>
                                    <p:animEffect transition="out" filter="fade">
                                      <p:cBhvr>
                                        <p:cTn id="35" dur="1000"/>
                                        <p:tgtEl>
                                          <p:spTgt spid="1028"/>
                                        </p:tgtEl>
                                      </p:cBhvr>
                                    </p:animEffect>
                                    <p:set>
                                      <p:cBhvr>
                                        <p:cTn id="36" dur="1" fill="hold">
                                          <p:stCondLst>
                                            <p:cond delay="999"/>
                                          </p:stCondLst>
                                        </p:cTn>
                                        <p:tgtEl>
                                          <p:spTgt spid="102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58" presetClass="exit" presetSubtype="0" decel="100000" fill="hold" nodeType="clickEffect">
                                  <p:stCondLst>
                                    <p:cond delay="0"/>
                                  </p:stCondLst>
                                  <p:childTnLst>
                                    <p:anim calcmode="lin" valueType="num">
                                      <p:cBhvr>
                                        <p:cTn id="40" dur="1000"/>
                                        <p:tgtEl>
                                          <p:spTgt spid="1029"/>
                                        </p:tgtEl>
                                        <p:attrNameLst>
                                          <p:attrName>ppt_w</p:attrName>
                                        </p:attrNameLst>
                                      </p:cBhvr>
                                      <p:tavLst>
                                        <p:tav tm="0">
                                          <p:val>
                                            <p:strVal val="ppt_w"/>
                                          </p:val>
                                        </p:tav>
                                        <p:tav tm="100000">
                                          <p:val>
                                            <p:strVal val="ppt_w*2.5"/>
                                          </p:val>
                                        </p:tav>
                                      </p:tavLst>
                                    </p:anim>
                                    <p:anim calcmode="lin" valueType="num">
                                      <p:cBhvr>
                                        <p:cTn id="41" dur="1000"/>
                                        <p:tgtEl>
                                          <p:spTgt spid="1029"/>
                                        </p:tgtEl>
                                        <p:attrNameLst>
                                          <p:attrName>ppt_h</p:attrName>
                                        </p:attrNameLst>
                                      </p:cBhvr>
                                      <p:tavLst>
                                        <p:tav tm="0">
                                          <p:val>
                                            <p:strVal val="ppt_h"/>
                                          </p:val>
                                        </p:tav>
                                        <p:tav tm="100000">
                                          <p:val>
                                            <p:strVal val="ppt_h*0.01"/>
                                          </p:val>
                                        </p:tav>
                                      </p:tavLst>
                                    </p:anim>
                                    <p:anim calcmode="lin" valueType="num">
                                      <p:cBhvr>
                                        <p:cTn id="42" dur="1000"/>
                                        <p:tgtEl>
                                          <p:spTgt spid="1029"/>
                                        </p:tgtEl>
                                        <p:attrNameLst>
                                          <p:attrName>ppt_x</p:attrName>
                                        </p:attrNameLst>
                                      </p:cBhvr>
                                      <p:tavLst>
                                        <p:tav tm="0">
                                          <p:val>
                                            <p:strVal val="ppt_x"/>
                                          </p:val>
                                        </p:tav>
                                        <p:tav tm="100000">
                                          <p:val>
                                            <p:strVal val="ppt_x"/>
                                          </p:val>
                                        </p:tav>
                                      </p:tavLst>
                                    </p:anim>
                                    <p:anim calcmode="lin" valueType="num">
                                      <p:cBhvr>
                                        <p:cTn id="43" dur="1000"/>
                                        <p:tgtEl>
                                          <p:spTgt spid="1029"/>
                                        </p:tgtEl>
                                        <p:attrNameLst>
                                          <p:attrName>ppt_y</p:attrName>
                                        </p:attrNameLst>
                                      </p:cBhvr>
                                      <p:tavLst>
                                        <p:tav tm="0">
                                          <p:val>
                                            <p:strVal val="ppt_y"/>
                                          </p:val>
                                        </p:tav>
                                        <p:tav tm="100000">
                                          <p:val>
                                            <p:strVal val="ppt_h+1"/>
                                          </p:val>
                                        </p:tav>
                                      </p:tavLst>
                                    </p:anim>
                                    <p:animEffect transition="out" filter="fade">
                                      <p:cBhvr>
                                        <p:cTn id="44" dur="1000"/>
                                        <p:tgtEl>
                                          <p:spTgt spid="1029"/>
                                        </p:tgtEl>
                                      </p:cBhvr>
                                    </p:animEffect>
                                    <p:set>
                                      <p:cBhvr>
                                        <p:cTn id="45" dur="1" fill="hold">
                                          <p:stCondLst>
                                            <p:cond delay="999"/>
                                          </p:stCondLst>
                                        </p:cTn>
                                        <p:tgtEl>
                                          <p:spTgt spid="1029"/>
                                        </p:tgtEl>
                                        <p:attrNameLst>
                                          <p:attrName>style.visibility</p:attrName>
                                        </p:attrNameLst>
                                      </p:cBhvr>
                                      <p:to>
                                        <p:strVal val="hidden"/>
                                      </p:to>
                                    </p:set>
                                  </p:childTnLst>
                                </p:cTn>
                              </p:par>
                            </p:childTnLst>
                          </p:cTn>
                        </p:par>
                        <p:par>
                          <p:cTn id="46" fill="hold">
                            <p:stCondLst>
                              <p:cond delay="1000"/>
                            </p:stCondLst>
                            <p:childTnLst>
                              <p:par>
                                <p:cTn id="47" presetID="58" presetClass="exit" presetSubtype="0" decel="100000" fill="hold" nodeType="afterEffect">
                                  <p:stCondLst>
                                    <p:cond delay="2000"/>
                                  </p:stCondLst>
                                  <p:childTnLst>
                                    <p:anim calcmode="lin" valueType="num">
                                      <p:cBhvr>
                                        <p:cTn id="48" dur="1000"/>
                                        <p:tgtEl>
                                          <p:spTgt spid="1030"/>
                                        </p:tgtEl>
                                        <p:attrNameLst>
                                          <p:attrName>ppt_w</p:attrName>
                                        </p:attrNameLst>
                                      </p:cBhvr>
                                      <p:tavLst>
                                        <p:tav tm="0">
                                          <p:val>
                                            <p:strVal val="ppt_w"/>
                                          </p:val>
                                        </p:tav>
                                        <p:tav tm="100000">
                                          <p:val>
                                            <p:strVal val="ppt_w*2.5"/>
                                          </p:val>
                                        </p:tav>
                                      </p:tavLst>
                                    </p:anim>
                                    <p:anim calcmode="lin" valueType="num">
                                      <p:cBhvr>
                                        <p:cTn id="49" dur="1000"/>
                                        <p:tgtEl>
                                          <p:spTgt spid="1030"/>
                                        </p:tgtEl>
                                        <p:attrNameLst>
                                          <p:attrName>ppt_h</p:attrName>
                                        </p:attrNameLst>
                                      </p:cBhvr>
                                      <p:tavLst>
                                        <p:tav tm="0">
                                          <p:val>
                                            <p:strVal val="ppt_h"/>
                                          </p:val>
                                        </p:tav>
                                        <p:tav tm="100000">
                                          <p:val>
                                            <p:strVal val="ppt_h*0.01"/>
                                          </p:val>
                                        </p:tav>
                                      </p:tavLst>
                                    </p:anim>
                                    <p:anim calcmode="lin" valueType="num">
                                      <p:cBhvr>
                                        <p:cTn id="50" dur="1000"/>
                                        <p:tgtEl>
                                          <p:spTgt spid="1030"/>
                                        </p:tgtEl>
                                        <p:attrNameLst>
                                          <p:attrName>ppt_x</p:attrName>
                                        </p:attrNameLst>
                                      </p:cBhvr>
                                      <p:tavLst>
                                        <p:tav tm="0">
                                          <p:val>
                                            <p:strVal val="ppt_x"/>
                                          </p:val>
                                        </p:tav>
                                        <p:tav tm="100000">
                                          <p:val>
                                            <p:strVal val="ppt_x"/>
                                          </p:val>
                                        </p:tav>
                                      </p:tavLst>
                                    </p:anim>
                                    <p:anim calcmode="lin" valueType="num">
                                      <p:cBhvr>
                                        <p:cTn id="51" dur="1000"/>
                                        <p:tgtEl>
                                          <p:spTgt spid="1030"/>
                                        </p:tgtEl>
                                        <p:attrNameLst>
                                          <p:attrName>ppt_y</p:attrName>
                                        </p:attrNameLst>
                                      </p:cBhvr>
                                      <p:tavLst>
                                        <p:tav tm="0">
                                          <p:val>
                                            <p:strVal val="ppt_y"/>
                                          </p:val>
                                        </p:tav>
                                        <p:tav tm="100000">
                                          <p:val>
                                            <p:strVal val="ppt_h+1"/>
                                          </p:val>
                                        </p:tav>
                                      </p:tavLst>
                                    </p:anim>
                                    <p:animEffect transition="out" filter="fade">
                                      <p:cBhvr>
                                        <p:cTn id="52" dur="1000"/>
                                        <p:tgtEl>
                                          <p:spTgt spid="1030"/>
                                        </p:tgtEl>
                                      </p:cBhvr>
                                    </p:animEffect>
                                    <p:set>
                                      <p:cBhvr>
                                        <p:cTn id="53" dur="1" fill="hold">
                                          <p:stCondLst>
                                            <p:cond delay="999"/>
                                          </p:stCondLst>
                                        </p:cTn>
                                        <p:tgtEl>
                                          <p:spTgt spid="1030"/>
                                        </p:tgtEl>
                                        <p:attrNameLst>
                                          <p:attrName>style.visibility</p:attrName>
                                        </p:attrNameLst>
                                      </p:cBhvr>
                                      <p:to>
                                        <p:strVal val="hidden"/>
                                      </p:to>
                                    </p:set>
                                  </p:childTnLst>
                                </p:cTn>
                              </p:par>
                            </p:childTnLst>
                          </p:cTn>
                        </p:par>
                        <p:par>
                          <p:cTn id="54" fill="hold">
                            <p:stCondLst>
                              <p:cond delay="4000"/>
                            </p:stCondLst>
                            <p:childTnLst>
                              <p:par>
                                <p:cTn id="55" presetID="58" presetClass="exit" presetSubtype="0" decel="100000" fill="hold" nodeType="afterEffect">
                                  <p:stCondLst>
                                    <p:cond delay="2000"/>
                                  </p:stCondLst>
                                  <p:childTnLst>
                                    <p:anim calcmode="lin" valueType="num">
                                      <p:cBhvr>
                                        <p:cTn id="56" dur="1000"/>
                                        <p:tgtEl>
                                          <p:spTgt spid="1031"/>
                                        </p:tgtEl>
                                        <p:attrNameLst>
                                          <p:attrName>ppt_w</p:attrName>
                                        </p:attrNameLst>
                                      </p:cBhvr>
                                      <p:tavLst>
                                        <p:tav tm="0">
                                          <p:val>
                                            <p:strVal val="ppt_w"/>
                                          </p:val>
                                        </p:tav>
                                        <p:tav tm="100000">
                                          <p:val>
                                            <p:strVal val="ppt_w*2.5"/>
                                          </p:val>
                                        </p:tav>
                                      </p:tavLst>
                                    </p:anim>
                                    <p:anim calcmode="lin" valueType="num">
                                      <p:cBhvr>
                                        <p:cTn id="57" dur="1000"/>
                                        <p:tgtEl>
                                          <p:spTgt spid="1031"/>
                                        </p:tgtEl>
                                        <p:attrNameLst>
                                          <p:attrName>ppt_h</p:attrName>
                                        </p:attrNameLst>
                                      </p:cBhvr>
                                      <p:tavLst>
                                        <p:tav tm="0">
                                          <p:val>
                                            <p:strVal val="ppt_h"/>
                                          </p:val>
                                        </p:tav>
                                        <p:tav tm="100000">
                                          <p:val>
                                            <p:strVal val="ppt_h*0.01"/>
                                          </p:val>
                                        </p:tav>
                                      </p:tavLst>
                                    </p:anim>
                                    <p:anim calcmode="lin" valueType="num">
                                      <p:cBhvr>
                                        <p:cTn id="58" dur="1000"/>
                                        <p:tgtEl>
                                          <p:spTgt spid="1031"/>
                                        </p:tgtEl>
                                        <p:attrNameLst>
                                          <p:attrName>ppt_x</p:attrName>
                                        </p:attrNameLst>
                                      </p:cBhvr>
                                      <p:tavLst>
                                        <p:tav tm="0">
                                          <p:val>
                                            <p:strVal val="ppt_x"/>
                                          </p:val>
                                        </p:tav>
                                        <p:tav tm="100000">
                                          <p:val>
                                            <p:strVal val="ppt_x"/>
                                          </p:val>
                                        </p:tav>
                                      </p:tavLst>
                                    </p:anim>
                                    <p:anim calcmode="lin" valueType="num">
                                      <p:cBhvr>
                                        <p:cTn id="59" dur="1000"/>
                                        <p:tgtEl>
                                          <p:spTgt spid="1031"/>
                                        </p:tgtEl>
                                        <p:attrNameLst>
                                          <p:attrName>ppt_y</p:attrName>
                                        </p:attrNameLst>
                                      </p:cBhvr>
                                      <p:tavLst>
                                        <p:tav tm="0">
                                          <p:val>
                                            <p:strVal val="ppt_y"/>
                                          </p:val>
                                        </p:tav>
                                        <p:tav tm="100000">
                                          <p:val>
                                            <p:strVal val="ppt_h+1"/>
                                          </p:val>
                                        </p:tav>
                                      </p:tavLst>
                                    </p:anim>
                                    <p:animEffect transition="out" filter="fade">
                                      <p:cBhvr>
                                        <p:cTn id="60" dur="1000"/>
                                        <p:tgtEl>
                                          <p:spTgt spid="1031"/>
                                        </p:tgtEl>
                                      </p:cBhvr>
                                    </p:animEffect>
                                    <p:set>
                                      <p:cBhvr>
                                        <p:cTn id="61" dur="1" fill="hold">
                                          <p:stCondLst>
                                            <p:cond delay="999"/>
                                          </p:stCondLst>
                                        </p:cTn>
                                        <p:tgtEl>
                                          <p:spTgt spid="1031"/>
                                        </p:tgtEl>
                                        <p:attrNameLst>
                                          <p:attrName>style.visibility</p:attrName>
                                        </p:attrNameLst>
                                      </p:cBhvr>
                                      <p:to>
                                        <p:strVal val="hidden"/>
                                      </p:to>
                                    </p:set>
                                  </p:childTnLst>
                                </p:cTn>
                              </p:par>
                            </p:childTnLst>
                          </p:cTn>
                        </p:par>
                        <p:par>
                          <p:cTn id="62" fill="hold">
                            <p:stCondLst>
                              <p:cond delay="7000"/>
                            </p:stCondLst>
                            <p:childTnLst>
                              <p:par>
                                <p:cTn id="63" presetID="58" presetClass="exit" presetSubtype="0" decel="100000" fill="hold" nodeType="afterEffect">
                                  <p:stCondLst>
                                    <p:cond delay="2000"/>
                                  </p:stCondLst>
                                  <p:childTnLst>
                                    <p:anim calcmode="lin" valueType="num">
                                      <p:cBhvr>
                                        <p:cTn id="64" dur="1000"/>
                                        <p:tgtEl>
                                          <p:spTgt spid="1032"/>
                                        </p:tgtEl>
                                        <p:attrNameLst>
                                          <p:attrName>ppt_w</p:attrName>
                                        </p:attrNameLst>
                                      </p:cBhvr>
                                      <p:tavLst>
                                        <p:tav tm="0">
                                          <p:val>
                                            <p:strVal val="ppt_w"/>
                                          </p:val>
                                        </p:tav>
                                        <p:tav tm="100000">
                                          <p:val>
                                            <p:strVal val="ppt_w*2.5"/>
                                          </p:val>
                                        </p:tav>
                                      </p:tavLst>
                                    </p:anim>
                                    <p:anim calcmode="lin" valueType="num">
                                      <p:cBhvr>
                                        <p:cTn id="65" dur="1000"/>
                                        <p:tgtEl>
                                          <p:spTgt spid="1032"/>
                                        </p:tgtEl>
                                        <p:attrNameLst>
                                          <p:attrName>ppt_h</p:attrName>
                                        </p:attrNameLst>
                                      </p:cBhvr>
                                      <p:tavLst>
                                        <p:tav tm="0">
                                          <p:val>
                                            <p:strVal val="ppt_h"/>
                                          </p:val>
                                        </p:tav>
                                        <p:tav tm="100000">
                                          <p:val>
                                            <p:strVal val="ppt_h*0.01"/>
                                          </p:val>
                                        </p:tav>
                                      </p:tavLst>
                                    </p:anim>
                                    <p:anim calcmode="lin" valueType="num">
                                      <p:cBhvr>
                                        <p:cTn id="66" dur="1000"/>
                                        <p:tgtEl>
                                          <p:spTgt spid="1032"/>
                                        </p:tgtEl>
                                        <p:attrNameLst>
                                          <p:attrName>ppt_x</p:attrName>
                                        </p:attrNameLst>
                                      </p:cBhvr>
                                      <p:tavLst>
                                        <p:tav tm="0">
                                          <p:val>
                                            <p:strVal val="ppt_x"/>
                                          </p:val>
                                        </p:tav>
                                        <p:tav tm="100000">
                                          <p:val>
                                            <p:strVal val="ppt_x"/>
                                          </p:val>
                                        </p:tav>
                                      </p:tavLst>
                                    </p:anim>
                                    <p:anim calcmode="lin" valueType="num">
                                      <p:cBhvr>
                                        <p:cTn id="67" dur="1000"/>
                                        <p:tgtEl>
                                          <p:spTgt spid="1032"/>
                                        </p:tgtEl>
                                        <p:attrNameLst>
                                          <p:attrName>ppt_y</p:attrName>
                                        </p:attrNameLst>
                                      </p:cBhvr>
                                      <p:tavLst>
                                        <p:tav tm="0">
                                          <p:val>
                                            <p:strVal val="ppt_y"/>
                                          </p:val>
                                        </p:tav>
                                        <p:tav tm="100000">
                                          <p:val>
                                            <p:strVal val="ppt_h+1"/>
                                          </p:val>
                                        </p:tav>
                                      </p:tavLst>
                                    </p:anim>
                                    <p:animEffect transition="out" filter="fade">
                                      <p:cBhvr>
                                        <p:cTn id="68" dur="1000"/>
                                        <p:tgtEl>
                                          <p:spTgt spid="1032"/>
                                        </p:tgtEl>
                                      </p:cBhvr>
                                    </p:animEffect>
                                    <p:set>
                                      <p:cBhvr>
                                        <p:cTn id="69" dur="1" fill="hold">
                                          <p:stCondLst>
                                            <p:cond delay="999"/>
                                          </p:stCondLst>
                                        </p:cTn>
                                        <p:tgtEl>
                                          <p:spTgt spid="1032"/>
                                        </p:tgtEl>
                                        <p:attrNameLst>
                                          <p:attrName>style.visibility</p:attrName>
                                        </p:attrNameLst>
                                      </p:cBhvr>
                                      <p:to>
                                        <p:strVal val="hidden"/>
                                      </p:to>
                                    </p:set>
                                  </p:childTnLst>
                                </p:cTn>
                              </p:par>
                            </p:childTnLst>
                          </p:cTn>
                        </p:par>
                        <p:par>
                          <p:cTn id="70" fill="hold">
                            <p:stCondLst>
                              <p:cond delay="10000"/>
                            </p:stCondLst>
                            <p:childTnLst>
                              <p:par>
                                <p:cTn id="71" presetID="58" presetClass="exit" presetSubtype="0" decel="100000" fill="hold" nodeType="afterEffect">
                                  <p:stCondLst>
                                    <p:cond delay="2000"/>
                                  </p:stCondLst>
                                  <p:childTnLst>
                                    <p:anim calcmode="lin" valueType="num">
                                      <p:cBhvr>
                                        <p:cTn id="72" dur="1000"/>
                                        <p:tgtEl>
                                          <p:spTgt spid="1033"/>
                                        </p:tgtEl>
                                        <p:attrNameLst>
                                          <p:attrName>ppt_w</p:attrName>
                                        </p:attrNameLst>
                                      </p:cBhvr>
                                      <p:tavLst>
                                        <p:tav tm="0">
                                          <p:val>
                                            <p:strVal val="ppt_w"/>
                                          </p:val>
                                        </p:tav>
                                        <p:tav tm="100000">
                                          <p:val>
                                            <p:strVal val="ppt_w*2.5"/>
                                          </p:val>
                                        </p:tav>
                                      </p:tavLst>
                                    </p:anim>
                                    <p:anim calcmode="lin" valueType="num">
                                      <p:cBhvr>
                                        <p:cTn id="73" dur="1000"/>
                                        <p:tgtEl>
                                          <p:spTgt spid="1033"/>
                                        </p:tgtEl>
                                        <p:attrNameLst>
                                          <p:attrName>ppt_h</p:attrName>
                                        </p:attrNameLst>
                                      </p:cBhvr>
                                      <p:tavLst>
                                        <p:tav tm="0">
                                          <p:val>
                                            <p:strVal val="ppt_h"/>
                                          </p:val>
                                        </p:tav>
                                        <p:tav tm="100000">
                                          <p:val>
                                            <p:strVal val="ppt_h*0.01"/>
                                          </p:val>
                                        </p:tav>
                                      </p:tavLst>
                                    </p:anim>
                                    <p:anim calcmode="lin" valueType="num">
                                      <p:cBhvr>
                                        <p:cTn id="74" dur="1000"/>
                                        <p:tgtEl>
                                          <p:spTgt spid="1033"/>
                                        </p:tgtEl>
                                        <p:attrNameLst>
                                          <p:attrName>ppt_x</p:attrName>
                                        </p:attrNameLst>
                                      </p:cBhvr>
                                      <p:tavLst>
                                        <p:tav tm="0">
                                          <p:val>
                                            <p:strVal val="ppt_x"/>
                                          </p:val>
                                        </p:tav>
                                        <p:tav tm="100000">
                                          <p:val>
                                            <p:strVal val="ppt_x"/>
                                          </p:val>
                                        </p:tav>
                                      </p:tavLst>
                                    </p:anim>
                                    <p:anim calcmode="lin" valueType="num">
                                      <p:cBhvr>
                                        <p:cTn id="75" dur="1000"/>
                                        <p:tgtEl>
                                          <p:spTgt spid="1033"/>
                                        </p:tgtEl>
                                        <p:attrNameLst>
                                          <p:attrName>ppt_y</p:attrName>
                                        </p:attrNameLst>
                                      </p:cBhvr>
                                      <p:tavLst>
                                        <p:tav tm="0">
                                          <p:val>
                                            <p:strVal val="ppt_y"/>
                                          </p:val>
                                        </p:tav>
                                        <p:tav tm="100000">
                                          <p:val>
                                            <p:strVal val="ppt_h+1"/>
                                          </p:val>
                                        </p:tav>
                                      </p:tavLst>
                                    </p:anim>
                                    <p:animEffect transition="out" filter="fade">
                                      <p:cBhvr>
                                        <p:cTn id="76" dur="1000"/>
                                        <p:tgtEl>
                                          <p:spTgt spid="1033"/>
                                        </p:tgtEl>
                                      </p:cBhvr>
                                    </p:animEffect>
                                    <p:set>
                                      <p:cBhvr>
                                        <p:cTn id="77" dur="1" fill="hold">
                                          <p:stCondLst>
                                            <p:cond delay="999"/>
                                          </p:stCondLst>
                                        </p:cTn>
                                        <p:tgtEl>
                                          <p:spTgt spid="10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Shape 141"/>
          <p:cNvSpPr txBox="1">
            <a:spLocks noGrp="1"/>
          </p:cNvSpPr>
          <p:nvPr>
            <p:ph type="title"/>
          </p:nvPr>
        </p:nvSpPr>
        <p:spPr>
          <a:prstGeom prst="rect">
            <a:avLst/>
          </a:prstGeom>
        </p:spPr>
        <p:txBody>
          <a:bodyPr lIns="91425" tIns="91425" rIns="91425" bIns="91425" anchor="b" anchorCtr="0">
            <a:noAutofit/>
          </a:bodyPr>
          <a:lstStyle/>
          <a:p>
            <a:pPr lvl="0" rtl="0">
              <a:buNone/>
            </a:pPr>
            <a:r>
              <a:rPr lang="en"/>
              <a:t>What We Did: The Bracelet</a:t>
            </a:r>
          </a:p>
        </p:txBody>
      </p:sp>
      <p:sp>
        <p:nvSpPr>
          <p:cNvPr id="142" name="Shape 142"/>
          <p:cNvSpPr txBox="1"/>
          <p:nvPr/>
        </p:nvSpPr>
        <p:spPr>
          <a:xfrm>
            <a:off x="457203" y="1634835"/>
            <a:ext cx="7889099" cy="4438399"/>
          </a:xfrm>
          <a:prstGeom prst="rect">
            <a:avLst/>
          </a:prstGeom>
        </p:spPr>
        <p:txBody>
          <a:bodyPr lIns="91425" tIns="91425" rIns="91425" bIns="91425" anchor="t" anchorCtr="0">
            <a:noAutofit/>
          </a:bodyPr>
          <a:lstStyle/>
          <a:p>
            <a:pPr lvl="0" rtl="0">
              <a:buNone/>
            </a:pPr>
            <a:r>
              <a:rPr lang="en" sz="2800" dirty="0" smtClean="0">
                <a:latin typeface="+mj-lt"/>
              </a:rPr>
              <a:t>Personalized </a:t>
            </a:r>
            <a:r>
              <a:rPr lang="en" sz="2800" dirty="0">
                <a:latin typeface="+mj-lt"/>
              </a:rPr>
              <a:t>bracelets to wear on the hike:</a:t>
            </a:r>
          </a:p>
          <a:p>
            <a:endParaRPr sz="1600" dirty="0">
              <a:latin typeface="+mj-lt"/>
            </a:endParaRPr>
          </a:p>
          <a:p>
            <a:pPr marL="457200" lvl="0" indent="-381000" rtl="0">
              <a:buClr>
                <a:srgbClr val="000000"/>
              </a:buClr>
              <a:buSzPct val="100000"/>
              <a:buFont typeface="Arial"/>
              <a:buChar char="●"/>
            </a:pPr>
            <a:r>
              <a:rPr lang="en" sz="2800" dirty="0">
                <a:latin typeface="+mj-lt"/>
              </a:rPr>
              <a:t>Foam stickers vs. permanent markers</a:t>
            </a:r>
          </a:p>
          <a:p>
            <a:endParaRPr sz="1600" dirty="0">
              <a:latin typeface="+mj-lt"/>
            </a:endParaRPr>
          </a:p>
          <a:p>
            <a:pPr marL="457200" lvl="0" indent="-381000" rtl="0">
              <a:buClr>
                <a:srgbClr val="000000"/>
              </a:buClr>
              <a:buSzPct val="100000"/>
              <a:buFont typeface="Arial"/>
              <a:buChar char="●"/>
            </a:pPr>
            <a:r>
              <a:rPr lang="en" sz="2800" dirty="0">
                <a:latin typeface="+mj-lt"/>
              </a:rPr>
              <a:t>Kits to assemble vs. making them in-session</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txBox="1">
            <a:spLocks noGrp="1"/>
          </p:cNvSpPr>
          <p:nvPr>
            <p:ph type="title"/>
          </p:nvPr>
        </p:nvSpPr>
        <p:spPr>
          <a:prstGeom prst="rect">
            <a:avLst/>
          </a:prstGeom>
        </p:spPr>
        <p:txBody>
          <a:bodyPr lIns="91425" tIns="91425" rIns="91425" bIns="91425" anchor="b" anchorCtr="0">
            <a:noAutofit/>
          </a:bodyPr>
          <a:lstStyle/>
          <a:p>
            <a:pPr lvl="0" rtl="0">
              <a:buNone/>
            </a:pPr>
            <a:r>
              <a:rPr lang="en"/>
              <a:t>What We Did: The Games</a:t>
            </a:r>
          </a:p>
        </p:txBody>
      </p:sp>
      <p:sp>
        <p:nvSpPr>
          <p:cNvPr id="148" name="Shape 148"/>
          <p:cNvSpPr txBox="1"/>
          <p:nvPr/>
        </p:nvSpPr>
        <p:spPr>
          <a:xfrm>
            <a:off x="457200" y="1600200"/>
            <a:ext cx="7587000" cy="4438399"/>
          </a:xfrm>
          <a:prstGeom prst="rect">
            <a:avLst/>
          </a:prstGeom>
        </p:spPr>
        <p:txBody>
          <a:bodyPr lIns="91425" tIns="91425" rIns="91425" bIns="91425" anchor="t" anchorCtr="0">
            <a:noAutofit/>
          </a:bodyPr>
          <a:lstStyle/>
          <a:p>
            <a:pPr lvl="0" rtl="0">
              <a:buNone/>
            </a:pPr>
            <a:r>
              <a:rPr lang="en" sz="2400" dirty="0" smtClean="0">
                <a:latin typeface="+mj-lt"/>
              </a:rPr>
              <a:t>Campers played </a:t>
            </a:r>
            <a:r>
              <a:rPr lang="en" sz="2400" dirty="0">
                <a:latin typeface="+mj-lt"/>
              </a:rPr>
              <a:t>three interactive games:</a:t>
            </a:r>
          </a:p>
          <a:p>
            <a:endParaRPr dirty="0">
              <a:latin typeface="+mj-lt"/>
            </a:endParaRPr>
          </a:p>
          <a:p>
            <a:pPr marL="457200" lvl="0" indent="-381000" rtl="0">
              <a:lnSpc>
                <a:spcPct val="150000"/>
              </a:lnSpc>
              <a:buClr>
                <a:srgbClr val="000000"/>
              </a:buClr>
              <a:buSzPct val="100000"/>
              <a:buFont typeface="Arial"/>
              <a:buChar char="●"/>
            </a:pPr>
            <a:r>
              <a:rPr lang="en" sz="2400" dirty="0">
                <a:latin typeface="+mj-lt"/>
              </a:rPr>
              <a:t>Catch a Running Squirrel (Don’t chase wildlife)</a:t>
            </a:r>
          </a:p>
          <a:p>
            <a:pPr marL="457200" lvl="0" indent="-381000" rtl="0">
              <a:lnSpc>
                <a:spcPct val="150000"/>
              </a:lnSpc>
              <a:buClr>
                <a:srgbClr val="000000"/>
              </a:buClr>
              <a:buSzPct val="100000"/>
              <a:buFont typeface="Arial"/>
              <a:buChar char="●"/>
            </a:pPr>
            <a:r>
              <a:rPr lang="en" sz="2400" dirty="0">
                <a:latin typeface="+mj-lt"/>
              </a:rPr>
              <a:t>Follow that Waterdrop (Don’t litter/pollute waterways)</a:t>
            </a:r>
          </a:p>
          <a:p>
            <a:pPr marL="457200" lvl="0" indent="-381000">
              <a:lnSpc>
                <a:spcPct val="150000"/>
              </a:lnSpc>
              <a:buClr>
                <a:srgbClr val="000000"/>
              </a:buClr>
              <a:buSzPct val="100000"/>
              <a:buFont typeface="Arial"/>
              <a:buChar char="●"/>
            </a:pPr>
            <a:r>
              <a:rPr lang="en" sz="2400" dirty="0">
                <a:latin typeface="+mj-lt"/>
              </a:rPr>
              <a:t>Stay on the Trail (Stay on the Trail)</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a:spLocks noGrp="1"/>
          </p:cNvSpPr>
          <p:nvPr>
            <p:ph type="title"/>
          </p:nvPr>
        </p:nvSpPr>
        <p:spPr>
          <a:prstGeom prst="rect">
            <a:avLst/>
          </a:prstGeom>
        </p:spPr>
        <p:txBody>
          <a:bodyPr lIns="91425" tIns="91425" rIns="91425" bIns="91425" anchor="b" anchorCtr="0">
            <a:noAutofit/>
          </a:bodyPr>
          <a:lstStyle/>
          <a:p>
            <a:pPr lvl="0" rtl="0">
              <a:buNone/>
            </a:pPr>
            <a:r>
              <a:rPr lang="en"/>
              <a:t>What We Did</a:t>
            </a:r>
          </a:p>
        </p:txBody>
      </p:sp>
      <p:sp>
        <p:nvSpPr>
          <p:cNvPr id="154" name="Shape 154"/>
          <p:cNvSpPr txBox="1"/>
          <p:nvPr/>
        </p:nvSpPr>
        <p:spPr>
          <a:xfrm>
            <a:off x="533400" y="1905000"/>
            <a:ext cx="7073400" cy="4426400"/>
          </a:xfrm>
          <a:prstGeom prst="rect">
            <a:avLst/>
          </a:prstGeom>
        </p:spPr>
        <p:txBody>
          <a:bodyPr lIns="91425" tIns="91425" rIns="91425" bIns="91425" anchor="t" anchorCtr="0">
            <a:noAutofit/>
          </a:bodyPr>
          <a:lstStyle/>
          <a:p>
            <a:pPr lvl="0" rtl="0">
              <a:buNone/>
            </a:pPr>
            <a:r>
              <a:rPr lang="en" sz="2400" dirty="0">
                <a:solidFill>
                  <a:srgbClr val="B7B7B7"/>
                </a:solidFill>
                <a:latin typeface="+mn-lt"/>
              </a:rPr>
              <a:t>Phase 1</a:t>
            </a:r>
            <a:r>
              <a:rPr lang="en" sz="2400" dirty="0" smtClean="0">
                <a:solidFill>
                  <a:srgbClr val="B7B7B7"/>
                </a:solidFill>
                <a:latin typeface="+mn-lt"/>
              </a:rPr>
              <a:t>: Create, pilot, and modify</a:t>
            </a:r>
            <a:endParaRPr lang="en" sz="2400" dirty="0">
              <a:solidFill>
                <a:srgbClr val="B7B7B7"/>
              </a:solidFill>
              <a:latin typeface="+mn-lt"/>
            </a:endParaRPr>
          </a:p>
          <a:p>
            <a:pPr lvl="0" rtl="0">
              <a:buNone/>
            </a:pPr>
            <a:r>
              <a:rPr lang="en" sz="2400" dirty="0" smtClean="0">
                <a:latin typeface="+mn-lt"/>
              </a:rPr>
              <a:t>Phase </a:t>
            </a:r>
            <a:r>
              <a:rPr lang="en" sz="2400" dirty="0">
                <a:latin typeface="+mn-lt"/>
              </a:rPr>
              <a:t>2 (Summer 2013):</a:t>
            </a:r>
          </a:p>
          <a:p>
            <a:pPr marL="457200" lvl="0" indent="-317500" rtl="0">
              <a:buClr>
                <a:srgbClr val="000000"/>
              </a:buClr>
              <a:buSzPct val="100000"/>
              <a:buFont typeface="Arial"/>
              <a:buChar char="●"/>
            </a:pPr>
            <a:r>
              <a:rPr lang="en" sz="2400" dirty="0" smtClean="0">
                <a:latin typeface="+mn-lt"/>
              </a:rPr>
              <a:t>Small-group </a:t>
            </a:r>
            <a:r>
              <a:rPr lang="en" sz="2400" dirty="0">
                <a:latin typeface="+mn-lt"/>
              </a:rPr>
              <a:t>critical thinking </a:t>
            </a:r>
            <a:r>
              <a:rPr lang="en" sz="2400" dirty="0" smtClean="0">
                <a:latin typeface="+mn-lt"/>
              </a:rPr>
              <a:t>workshops</a:t>
            </a:r>
          </a:p>
          <a:p>
            <a:pPr marL="457200" lvl="0" indent="-317500" rtl="0">
              <a:buClr>
                <a:srgbClr val="000000"/>
              </a:buClr>
              <a:buSzPct val="100000"/>
              <a:buFont typeface="Arial"/>
              <a:buChar char="●"/>
            </a:pPr>
            <a:endParaRPr lang="en" sz="2400" dirty="0">
              <a:latin typeface="+mn-lt"/>
            </a:endParaRPr>
          </a:p>
          <a:p>
            <a:pPr marL="457200" lvl="0" indent="-317500" rtl="0">
              <a:buClr>
                <a:srgbClr val="000000"/>
              </a:buClr>
              <a:buSzPct val="100000"/>
              <a:buFont typeface="Arial"/>
              <a:buChar char="●"/>
            </a:pPr>
            <a:r>
              <a:rPr lang="en" sz="2400" dirty="0">
                <a:latin typeface="+mn-lt"/>
              </a:rPr>
              <a:t>Pre- and post-program </a:t>
            </a:r>
            <a:r>
              <a:rPr lang="en" sz="2400" dirty="0" smtClean="0">
                <a:latin typeface="+mn-lt"/>
              </a:rPr>
              <a:t>evaluation</a:t>
            </a:r>
          </a:p>
          <a:p>
            <a:pPr marL="457200" lvl="0" indent="-317500" rtl="0">
              <a:buClr>
                <a:srgbClr val="000000"/>
              </a:buClr>
              <a:buSzPct val="100000"/>
              <a:buFont typeface="Arial"/>
              <a:buChar char="●"/>
            </a:pPr>
            <a:endParaRPr lang="en" sz="2400" dirty="0">
              <a:latin typeface="+mn-lt"/>
            </a:endParaRPr>
          </a:p>
          <a:p>
            <a:pPr marL="457200" lvl="0" indent="-317500" rtl="0">
              <a:buClr>
                <a:srgbClr val="000000"/>
              </a:buClr>
              <a:buSzPct val="100000"/>
              <a:buFont typeface="Arial"/>
              <a:buChar char="●"/>
            </a:pPr>
            <a:r>
              <a:rPr lang="en" sz="2400" dirty="0">
                <a:latin typeface="+mn-lt"/>
              </a:rPr>
              <a:t>Observe camper behavior on </a:t>
            </a:r>
            <a:r>
              <a:rPr lang="en" sz="2400" dirty="0" smtClean="0">
                <a:latin typeface="+mn-lt"/>
              </a:rPr>
              <a:t>hikes</a:t>
            </a:r>
          </a:p>
          <a:p>
            <a:pPr marL="457200" lvl="0" indent="-317500" rtl="0">
              <a:buClr>
                <a:srgbClr val="000000"/>
              </a:buClr>
              <a:buSzPct val="100000"/>
            </a:pPr>
            <a:endParaRPr lang="en" sz="2400" dirty="0">
              <a:latin typeface="+mn-lt"/>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Shape 182"/>
          <p:cNvSpPr txBox="1">
            <a:spLocks noGrp="1"/>
          </p:cNvSpPr>
          <p:nvPr>
            <p:ph type="title"/>
          </p:nvPr>
        </p:nvSpPr>
        <p:spPr>
          <a:prstGeom prst="rect">
            <a:avLst/>
          </a:prstGeom>
        </p:spPr>
        <p:txBody>
          <a:bodyPr lIns="91425" tIns="91425" rIns="91425" bIns="91425" anchor="b" anchorCtr="0">
            <a:noAutofit/>
          </a:bodyPr>
          <a:lstStyle/>
          <a:p>
            <a:pPr>
              <a:buNone/>
            </a:pPr>
            <a:r>
              <a:rPr lang="en"/>
              <a:t>What We Did</a:t>
            </a:r>
          </a:p>
        </p:txBody>
      </p:sp>
      <p:sp>
        <p:nvSpPr>
          <p:cNvPr id="183" name="Shape 183"/>
          <p:cNvSpPr txBox="1">
            <a:spLocks noGrp="1"/>
          </p:cNvSpPr>
          <p:nvPr>
            <p:ph type="body" idx="4294967295"/>
          </p:nvPr>
        </p:nvSpPr>
        <p:spPr>
          <a:xfrm>
            <a:off x="533400" y="1600200"/>
            <a:ext cx="8229600" cy="4967288"/>
          </a:xfrm>
          <a:prstGeom prst="rect">
            <a:avLst/>
          </a:prstGeom>
        </p:spPr>
        <p:txBody>
          <a:bodyPr lIns="91425" tIns="91425" rIns="91425" bIns="91425" anchor="t" anchorCtr="0">
            <a:noAutofit/>
          </a:bodyPr>
          <a:lstStyle/>
          <a:p>
            <a:pPr marL="0" lvl="0" indent="0">
              <a:buClr>
                <a:schemeClr val="dk1"/>
              </a:buClr>
              <a:buSzPct val="45833"/>
              <a:buNone/>
            </a:pPr>
            <a:r>
              <a:rPr lang="en" sz="2400" dirty="0" smtClean="0"/>
              <a:t>Included in the study:</a:t>
            </a:r>
          </a:p>
          <a:p>
            <a:pPr>
              <a:buClr>
                <a:schemeClr val="dk1"/>
              </a:buClr>
              <a:buSzPct val="100000"/>
              <a:buFont typeface="Calibri" pitchFamily="34" charset="0"/>
              <a:buChar char="•"/>
            </a:pPr>
            <a:r>
              <a:rPr lang="en" sz="2400" dirty="0" smtClean="0"/>
              <a:t>119 Girl Scout campers, 7-10 years old</a:t>
            </a:r>
          </a:p>
          <a:p>
            <a:pPr>
              <a:buClr>
                <a:schemeClr val="dk1"/>
              </a:buClr>
              <a:buSzPct val="100000"/>
              <a:buFont typeface="Calibri" pitchFamily="34" charset="0"/>
              <a:buChar char="•"/>
            </a:pPr>
            <a:r>
              <a:rPr lang="en" sz="2400" dirty="0" smtClean="0"/>
              <a:t>106 Coed summer campers, 8-10 years old</a:t>
            </a:r>
          </a:p>
          <a:p>
            <a:pPr>
              <a:buClr>
                <a:schemeClr val="dk1"/>
              </a:buClr>
              <a:buSzPct val="100000"/>
              <a:buNone/>
            </a:pPr>
            <a:endParaRPr lang="en" sz="2400" dirty="0" smtClean="0"/>
          </a:p>
          <a:p>
            <a:pPr>
              <a:buClr>
                <a:schemeClr val="dk1"/>
              </a:buClr>
              <a:buSzPct val="100000"/>
              <a:buNone/>
            </a:pPr>
            <a:r>
              <a:rPr lang="en" sz="2400" dirty="0" smtClean="0"/>
              <a:t>Sequence during camps:</a:t>
            </a:r>
          </a:p>
          <a:p>
            <a:pPr lvl="0">
              <a:buClr>
                <a:schemeClr val="dk1"/>
              </a:buClr>
              <a:buSzPct val="100000"/>
              <a:buFont typeface="Calibri" pitchFamily="34" charset="0"/>
              <a:buChar char="•"/>
            </a:pPr>
            <a:r>
              <a:rPr lang="en" sz="2400" dirty="0" smtClean="0"/>
              <a:t>First full day: Pre-program evaluation, activity completion, post-program evaluation</a:t>
            </a:r>
          </a:p>
          <a:p>
            <a:pPr>
              <a:buClr>
                <a:schemeClr val="dk1"/>
              </a:buClr>
              <a:buSzPct val="100000"/>
              <a:buFont typeface="Calibri" pitchFamily="34" charset="0"/>
              <a:buChar char="•"/>
            </a:pPr>
            <a:r>
              <a:rPr lang="en" sz="2400" dirty="0" smtClean="0"/>
              <a:t>Second or third full day: behavior observation</a:t>
            </a:r>
          </a:p>
          <a:p>
            <a:pPr>
              <a:buClr>
                <a:schemeClr val="dk1"/>
              </a:buClr>
              <a:buSzPct val="100000"/>
              <a:buFont typeface="Calibri" pitchFamily="34" charset="0"/>
              <a:buChar char="•"/>
            </a:pPr>
            <a:r>
              <a:rPr lang="en" sz="2400" dirty="0" smtClean="0"/>
              <a:t>Last day of camp: Followup program evaluation</a:t>
            </a:r>
          </a:p>
          <a:p>
            <a:pPr lvl="0">
              <a:buClr>
                <a:schemeClr val="dk1"/>
              </a:buClr>
              <a:buSzPct val="45833"/>
              <a:buNone/>
            </a:pPr>
            <a:endParaRPr lang="en" sz="2400" dirty="0" smtClean="0"/>
          </a:p>
          <a:p>
            <a:endParaRPr dirty="0"/>
          </a:p>
          <a:p>
            <a:pPr marL="400050" lvl="0" indent="-381000" rtl="0">
              <a:buClr>
                <a:schemeClr val="dk1"/>
              </a:buClr>
              <a:buSzPct val="100000"/>
              <a:buFont typeface="Arial"/>
              <a:buChar char="•"/>
            </a:pPr>
            <a:endParaRPr lang="en" sz="2400" dirty="0"/>
          </a:p>
          <a:p>
            <a:endParaRPr dirty="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Shape 188"/>
          <p:cNvSpPr txBox="1">
            <a:spLocks noGrp="1"/>
          </p:cNvSpPr>
          <p:nvPr>
            <p:ph type="title"/>
          </p:nvPr>
        </p:nvSpPr>
        <p:spPr>
          <a:prstGeom prst="rect">
            <a:avLst/>
          </a:prstGeom>
        </p:spPr>
        <p:txBody>
          <a:bodyPr lIns="91425" tIns="91425" rIns="91425" bIns="91425" anchor="b" anchorCtr="0">
            <a:noAutofit/>
          </a:bodyPr>
          <a:lstStyle/>
          <a:p>
            <a:pPr lvl="0" rtl="0">
              <a:buNone/>
            </a:pPr>
            <a:r>
              <a:rPr lang="en"/>
              <a:t>What We Did</a:t>
            </a:r>
          </a:p>
        </p:txBody>
      </p:sp>
      <p:sp>
        <p:nvSpPr>
          <p:cNvPr id="189" name="Shape 189"/>
          <p:cNvSpPr txBox="1"/>
          <p:nvPr/>
        </p:nvSpPr>
        <p:spPr>
          <a:xfrm>
            <a:off x="533400" y="1905000"/>
            <a:ext cx="7073400" cy="4426400"/>
          </a:xfrm>
          <a:prstGeom prst="rect">
            <a:avLst/>
          </a:prstGeom>
        </p:spPr>
        <p:txBody>
          <a:bodyPr lIns="91425" tIns="91425" rIns="91425" bIns="91425" anchor="t" anchorCtr="0">
            <a:noAutofit/>
          </a:bodyPr>
          <a:lstStyle/>
          <a:p>
            <a:pPr lvl="0" rtl="0">
              <a:buNone/>
            </a:pPr>
            <a:r>
              <a:rPr lang="en" sz="2400" dirty="0">
                <a:solidFill>
                  <a:srgbClr val="B7B7B7"/>
                </a:solidFill>
                <a:latin typeface="Calibri" pitchFamily="34" charset="0"/>
              </a:rPr>
              <a:t>Phase 1</a:t>
            </a:r>
            <a:r>
              <a:rPr lang="en" sz="2400" dirty="0" smtClean="0">
                <a:solidFill>
                  <a:srgbClr val="B7B7B7"/>
                </a:solidFill>
                <a:latin typeface="Calibri" pitchFamily="34" charset="0"/>
              </a:rPr>
              <a:t>: Create, pilot, and modify</a:t>
            </a:r>
            <a:endParaRPr lang="en" sz="2400" dirty="0">
              <a:solidFill>
                <a:srgbClr val="B7B7B7"/>
              </a:solidFill>
              <a:latin typeface="Calibri" pitchFamily="34" charset="0"/>
            </a:endParaRPr>
          </a:p>
          <a:p>
            <a:pPr lvl="0" rtl="0">
              <a:buNone/>
            </a:pPr>
            <a:r>
              <a:rPr lang="en" sz="2400" dirty="0" smtClean="0">
                <a:solidFill>
                  <a:srgbClr val="B7B7B7"/>
                </a:solidFill>
                <a:latin typeface="Calibri" pitchFamily="34" charset="0"/>
              </a:rPr>
              <a:t>Phase </a:t>
            </a:r>
            <a:r>
              <a:rPr lang="en" sz="2400" dirty="0">
                <a:solidFill>
                  <a:srgbClr val="B7B7B7"/>
                </a:solidFill>
                <a:latin typeface="Calibri" pitchFamily="34" charset="0"/>
              </a:rPr>
              <a:t>2</a:t>
            </a:r>
            <a:r>
              <a:rPr lang="en" sz="2400" dirty="0" smtClean="0">
                <a:solidFill>
                  <a:srgbClr val="B7B7B7"/>
                </a:solidFill>
                <a:latin typeface="Calibri" pitchFamily="34" charset="0"/>
              </a:rPr>
              <a:t>: Implement and evaluate</a:t>
            </a:r>
          </a:p>
          <a:p>
            <a:pPr lvl="0" rtl="0">
              <a:buNone/>
            </a:pPr>
            <a:r>
              <a:rPr lang="en" sz="2400" dirty="0" smtClean="0">
                <a:latin typeface="Calibri" pitchFamily="34" charset="0"/>
              </a:rPr>
              <a:t>Phase </a:t>
            </a:r>
            <a:r>
              <a:rPr lang="en" sz="2400" dirty="0">
                <a:latin typeface="Calibri" pitchFamily="34" charset="0"/>
              </a:rPr>
              <a:t>3 (in progress):</a:t>
            </a:r>
          </a:p>
          <a:p>
            <a:pPr marL="457200" lvl="0" indent="-317500" rtl="0">
              <a:lnSpc>
                <a:spcPct val="150000"/>
              </a:lnSpc>
              <a:buClr>
                <a:srgbClr val="000000"/>
              </a:buClr>
              <a:buSzPct val="100000"/>
              <a:buFont typeface="Arial"/>
              <a:buChar char="●"/>
            </a:pPr>
            <a:r>
              <a:rPr lang="en" sz="2400" dirty="0" smtClean="0">
                <a:latin typeface="Calibri" pitchFamily="34" charset="0"/>
              </a:rPr>
              <a:t>Data analysis</a:t>
            </a:r>
            <a:endParaRPr lang="en" sz="2400" dirty="0">
              <a:latin typeface="Calibri" pitchFamily="34" charset="0"/>
            </a:endParaRPr>
          </a:p>
          <a:p>
            <a:pPr marL="457200" lvl="0" indent="-317500" rtl="0">
              <a:lnSpc>
                <a:spcPct val="150000"/>
              </a:lnSpc>
              <a:buClr>
                <a:srgbClr val="000000"/>
              </a:buClr>
              <a:buSzPct val="100000"/>
              <a:buFont typeface="Arial"/>
              <a:buChar char="●"/>
            </a:pPr>
            <a:r>
              <a:rPr lang="en" sz="2400" dirty="0">
                <a:latin typeface="Calibri" pitchFamily="34" charset="0"/>
              </a:rPr>
              <a:t>Further </a:t>
            </a:r>
            <a:r>
              <a:rPr lang="en" sz="2400" dirty="0" smtClean="0">
                <a:latin typeface="Calibri" pitchFamily="34" charset="0"/>
              </a:rPr>
              <a:t>revision</a:t>
            </a:r>
            <a:endParaRPr lang="en" sz="2400" dirty="0">
              <a:latin typeface="Calibri" pitchFamily="34" charset="0"/>
            </a:endParaRPr>
          </a:p>
          <a:p>
            <a:pPr marL="457200" lvl="0" indent="-317500" rtl="0">
              <a:lnSpc>
                <a:spcPct val="150000"/>
              </a:lnSpc>
              <a:buClr>
                <a:srgbClr val="000000"/>
              </a:buClr>
              <a:buSzPct val="100000"/>
              <a:buFont typeface="Arial"/>
              <a:buChar char="●"/>
            </a:pPr>
            <a:r>
              <a:rPr lang="en" sz="2400" dirty="0">
                <a:latin typeface="Calibri" pitchFamily="34" charset="0"/>
              </a:rPr>
              <a:t>Scaling up of program materials into “kits</a:t>
            </a:r>
            <a:r>
              <a:rPr lang="en" sz="2400" dirty="0" smtClean="0">
                <a:latin typeface="Calibri" pitchFamily="34" charset="0"/>
              </a:rPr>
              <a:t>”</a:t>
            </a:r>
            <a:endParaRPr lang="en" sz="2400" dirty="0">
              <a:latin typeface="Calibri" pitchFamily="34" charset="0"/>
            </a:endParaRPr>
          </a:p>
          <a:p>
            <a:pPr marL="457200" lvl="0" indent="-317500" rtl="0">
              <a:lnSpc>
                <a:spcPct val="150000"/>
              </a:lnSpc>
              <a:buClr>
                <a:srgbClr val="000000"/>
              </a:buClr>
              <a:buSzPct val="100000"/>
              <a:buFont typeface="Arial"/>
              <a:buChar char="●"/>
            </a:pPr>
            <a:r>
              <a:rPr lang="en" sz="2400" dirty="0">
                <a:latin typeface="Calibri" pitchFamily="34" charset="0"/>
              </a:rPr>
              <a:t>Dissemination of findings</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prstGeom prst="rect">
            <a:avLst/>
          </a:prstGeom>
        </p:spPr>
        <p:txBody>
          <a:bodyPr lIns="91425" tIns="91425" rIns="91425" bIns="91425" anchor="b" anchorCtr="0">
            <a:noAutofit/>
          </a:bodyPr>
          <a:lstStyle/>
          <a:p>
            <a:pPr lvl="0" rtl="0">
              <a:buNone/>
            </a:pPr>
            <a:r>
              <a:rPr lang="en" dirty="0"/>
              <a:t>What We’re Finding</a:t>
            </a:r>
          </a:p>
        </p:txBody>
      </p:sp>
      <p:graphicFrame>
        <p:nvGraphicFramePr>
          <p:cNvPr id="4" name="Chart 3"/>
          <p:cNvGraphicFramePr/>
          <p:nvPr/>
        </p:nvGraphicFramePr>
        <p:xfrm>
          <a:off x="304800" y="838200"/>
          <a:ext cx="8839200" cy="60198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1"/>
          <p:cNvSpPr txBox="1"/>
          <p:nvPr/>
        </p:nvSpPr>
        <p:spPr>
          <a:xfrm>
            <a:off x="1143000" y="3200400"/>
            <a:ext cx="1752600" cy="3810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b="1" dirty="0" smtClean="0"/>
              <a:t>Pick up trash</a:t>
            </a:r>
            <a:endParaRPr lang="en-US" sz="2000" b="1" dirty="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EA3D4DB-F8C1-4D30-8DCC-677800F8CB47}" type="slidenum">
              <a:rPr lang="en-US" smtClean="0"/>
              <a:pPr/>
              <a:t>39</a:t>
            </a:fld>
            <a:endParaRPr lang="en-US" dirty="0"/>
          </a:p>
        </p:txBody>
      </p:sp>
      <p:pic>
        <p:nvPicPr>
          <p:cNvPr id="3" name="Picture 2"/>
          <p:cNvPicPr/>
          <p:nvPr/>
        </p:nvPicPr>
        <p:blipFill>
          <a:blip r:embed="rId2"/>
          <a:srcRect/>
          <a:stretch>
            <a:fillRect/>
          </a:stretch>
        </p:blipFill>
        <p:spPr bwMode="auto">
          <a:xfrm>
            <a:off x="1066800" y="1143000"/>
            <a:ext cx="6400800" cy="5105400"/>
          </a:xfrm>
          <a:prstGeom prst="rect">
            <a:avLst/>
          </a:prstGeom>
          <a:noFill/>
          <a:ln w="9525">
            <a:noFill/>
            <a:miter lim="800000"/>
            <a:headEnd/>
            <a:tailEnd/>
          </a:ln>
        </p:spPr>
      </p:pic>
      <p:sp>
        <p:nvSpPr>
          <p:cNvPr id="4" name="Shape 200"/>
          <p:cNvSpPr txBox="1">
            <a:spLocks/>
          </p:cNvSpPr>
          <p:nvPr/>
        </p:nvSpPr>
        <p:spPr>
          <a:xfrm>
            <a:off x="457200" y="0"/>
            <a:ext cx="8229600" cy="1066800"/>
          </a:xfrm>
          <a:prstGeom prst="rect">
            <a:avLst/>
          </a:prstGeom>
        </p:spPr>
        <p:txBody>
          <a:bodyPr lIns="91425" tIns="91425" rIns="91425" bIns="91425" anchor="b"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 sz="2400" b="1" i="0" u="none" strike="noStrike" kern="1200" cap="none" spc="0" normalizeH="0" baseline="0" noProof="0" smtClean="0">
                <a:ln>
                  <a:noFill/>
                </a:ln>
                <a:solidFill>
                  <a:srgbClr val="FFFFFF"/>
                </a:solidFill>
                <a:effectLst/>
                <a:uLnTx/>
                <a:uFillTx/>
                <a:latin typeface="+mj-lt"/>
                <a:ea typeface="+mj-ea"/>
                <a:cs typeface="+mj-cs"/>
              </a:rPr>
              <a:t>What We’re Finding</a:t>
            </a:r>
            <a:endParaRPr kumimoji="0" lang="en" sz="2400" b="1" i="0" u="none" strike="noStrike" kern="1200" cap="none" spc="0" normalizeH="0" baseline="0" noProof="0" dirty="0">
              <a:ln>
                <a:noFill/>
              </a:ln>
              <a:solidFill>
                <a:srgbClr val="FFFFFF"/>
              </a:solidFill>
              <a:effectLst/>
              <a:uLnTx/>
              <a:uFillTx/>
              <a:latin typeface="+mj-lt"/>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
        <p:cNvGrpSpPr/>
        <p:nvPr/>
      </p:nvGrpSpPr>
      <p:grpSpPr>
        <a:xfrm>
          <a:off x="0" y="0"/>
          <a:ext cx="0" cy="0"/>
          <a:chOff x="0" y="0"/>
          <a:chExt cx="0" cy="0"/>
        </a:xfrm>
      </p:grpSpPr>
      <p:sp>
        <p:nvSpPr>
          <p:cNvPr id="35" name="Shape 35"/>
          <p:cNvSpPr txBox="1">
            <a:spLocks noGrp="1"/>
          </p:cNvSpPr>
          <p:nvPr>
            <p:ph type="title"/>
          </p:nvPr>
        </p:nvSpPr>
        <p:spPr>
          <a:prstGeom prst="rect">
            <a:avLst/>
          </a:prstGeom>
        </p:spPr>
        <p:txBody>
          <a:bodyPr lIns="91425" tIns="91425" rIns="91425" bIns="91425" anchor="ctr" anchorCtr="0">
            <a:noAutofit/>
          </a:bodyPr>
          <a:lstStyle/>
          <a:p>
            <a:pPr>
              <a:buNone/>
            </a:pPr>
            <a:r>
              <a:rPr lang="en-US" dirty="0" smtClean="0"/>
              <a:t>In The Room Today</a:t>
            </a:r>
            <a:endParaRPr lang="en" dirty="0"/>
          </a:p>
        </p:txBody>
      </p:sp>
      <p:sp>
        <p:nvSpPr>
          <p:cNvPr id="36" name="Shape 36"/>
          <p:cNvSpPr txBox="1">
            <a:spLocks noGrp="1"/>
          </p:cNvSpPr>
          <p:nvPr>
            <p:ph type="body" idx="4294967295"/>
          </p:nvPr>
        </p:nvSpPr>
        <p:spPr>
          <a:xfrm>
            <a:off x="609600" y="1417638"/>
            <a:ext cx="7315200" cy="5149850"/>
          </a:xfrm>
          <a:prstGeom prst="rect">
            <a:avLst/>
          </a:prstGeom>
        </p:spPr>
        <p:txBody>
          <a:bodyPr lIns="91425" tIns="91425" rIns="91425" bIns="91425" anchor="t" anchorCtr="0">
            <a:noAutofit/>
          </a:bodyPr>
          <a:lstStyle/>
          <a:p>
            <a:pPr>
              <a:lnSpc>
                <a:spcPct val="150000"/>
              </a:lnSpc>
            </a:pPr>
            <a:r>
              <a:rPr lang="en-US" sz="3200" dirty="0" smtClean="0"/>
              <a:t>You, but who </a:t>
            </a:r>
            <a:r>
              <a:rPr lang="en-US" sz="3200" i="1" dirty="0" smtClean="0"/>
              <a:t>are</a:t>
            </a:r>
            <a:r>
              <a:rPr lang="en-US" sz="3200" dirty="0" smtClean="0"/>
              <a:t> you?</a:t>
            </a:r>
          </a:p>
          <a:p>
            <a:pPr>
              <a:lnSpc>
                <a:spcPct val="150000"/>
              </a:lnSpc>
            </a:pPr>
            <a:r>
              <a:rPr lang="en-US" sz="3200" dirty="0" smtClean="0"/>
              <a:t>Logan Park – </a:t>
            </a:r>
            <a:r>
              <a:rPr lang="en-US" sz="3200" dirty="0" err="1" smtClean="0"/>
              <a:t>Logan.Park@siu.edu</a:t>
            </a:r>
            <a:endParaRPr lang="en-US" sz="3200" dirty="0" smtClean="0"/>
          </a:p>
          <a:p>
            <a:pPr>
              <a:lnSpc>
                <a:spcPct val="150000"/>
              </a:lnSpc>
            </a:pPr>
            <a:r>
              <a:rPr lang="en-US" sz="3200" dirty="0" smtClean="0"/>
              <a:t>Laura Baird – </a:t>
            </a:r>
            <a:r>
              <a:rPr lang="en-US" sz="3200" dirty="0" err="1" smtClean="0"/>
              <a:t>Laura.E.Baird@siu.edu</a:t>
            </a:r>
            <a:endParaRPr lang="en" sz="3200" dirty="0"/>
          </a:p>
        </p:txBody>
      </p:sp>
    </p:spTree>
    <p:extLst>
      <p:ext uri="{BB962C8B-B14F-4D97-AF65-F5344CB8AC3E}">
        <p14:creationId xmlns:p14="http://schemas.microsoft.com/office/powerpoint/2010/main" val="11394543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Shape 206"/>
          <p:cNvSpPr txBox="1">
            <a:spLocks noGrp="1"/>
          </p:cNvSpPr>
          <p:nvPr>
            <p:ph type="title"/>
          </p:nvPr>
        </p:nvSpPr>
        <p:spPr>
          <a:prstGeom prst="rect">
            <a:avLst/>
          </a:prstGeom>
        </p:spPr>
        <p:txBody>
          <a:bodyPr lIns="91425" tIns="91425" rIns="91425" bIns="91425" anchor="b" anchorCtr="0">
            <a:noAutofit/>
          </a:bodyPr>
          <a:lstStyle/>
          <a:p>
            <a:pPr>
              <a:buNone/>
            </a:pPr>
            <a:r>
              <a:rPr lang="en" dirty="0"/>
              <a:t>Sample </a:t>
            </a:r>
            <a:r>
              <a:rPr lang="en" dirty="0" smtClean="0"/>
              <a:t>Responses: </a:t>
            </a:r>
            <a:r>
              <a:rPr lang="en" sz="2000" dirty="0" smtClean="0"/>
              <a:t>“What are three things you can do to here in Illinois keep the ocean clean?”</a:t>
            </a:r>
            <a:endParaRPr lang="en" dirty="0"/>
          </a:p>
        </p:txBody>
      </p:sp>
      <p:pic>
        <p:nvPicPr>
          <p:cNvPr id="4" name="Picture 3"/>
          <p:cNvPicPr>
            <a:picLocks noChangeAspect="1" noChangeArrowheads="1"/>
          </p:cNvPicPr>
          <p:nvPr/>
        </p:nvPicPr>
        <p:blipFill>
          <a:blip r:embed="rId3" cstate="print"/>
          <a:srcRect l="4438" t="5517"/>
          <a:stretch>
            <a:fillRect/>
          </a:stretch>
        </p:blipFill>
        <p:spPr bwMode="auto">
          <a:xfrm>
            <a:off x="1306112" y="1142999"/>
            <a:ext cx="6583680" cy="1309092"/>
          </a:xfrm>
          <a:prstGeom prst="rect">
            <a:avLst/>
          </a:prstGeom>
          <a:noFill/>
          <a:ln w="9525">
            <a:solidFill>
              <a:schemeClr val="tx1"/>
            </a:solidFill>
            <a:prstDash val="sysDash"/>
            <a:miter lim="800000"/>
            <a:headEnd/>
            <a:tailEnd/>
          </a:ln>
        </p:spPr>
      </p:pic>
      <p:pic>
        <p:nvPicPr>
          <p:cNvPr id="2050" name="Picture 2"/>
          <p:cNvPicPr>
            <a:picLocks noChangeAspect="1" noChangeArrowheads="1"/>
          </p:cNvPicPr>
          <p:nvPr/>
        </p:nvPicPr>
        <p:blipFill>
          <a:blip r:embed="rId4" cstate="print">
            <a:lum bright="-30000" contrast="40000"/>
          </a:blip>
          <a:srcRect/>
          <a:stretch>
            <a:fillRect/>
          </a:stretch>
        </p:blipFill>
        <p:spPr bwMode="auto">
          <a:xfrm>
            <a:off x="1295400" y="2438400"/>
            <a:ext cx="3642014" cy="1828800"/>
          </a:xfrm>
          <a:prstGeom prst="rect">
            <a:avLst/>
          </a:prstGeom>
          <a:noFill/>
          <a:ln w="9525">
            <a:solidFill>
              <a:schemeClr val="tx1"/>
            </a:solidFill>
            <a:prstDash val="sysDash"/>
            <a:miter lim="800000"/>
            <a:headEnd/>
            <a:tailEnd/>
          </a:ln>
        </p:spPr>
      </p:pic>
      <p:pic>
        <p:nvPicPr>
          <p:cNvPr id="2051" name="Picture 3"/>
          <p:cNvPicPr>
            <a:picLocks noChangeAspect="1" noChangeArrowheads="1"/>
          </p:cNvPicPr>
          <p:nvPr/>
        </p:nvPicPr>
        <p:blipFill>
          <a:blip r:embed="rId5" cstate="print">
            <a:lum bright="-20000" contrast="30000"/>
          </a:blip>
          <a:srcRect/>
          <a:stretch>
            <a:fillRect/>
          </a:stretch>
        </p:blipFill>
        <p:spPr bwMode="auto">
          <a:xfrm>
            <a:off x="1295400" y="4267200"/>
            <a:ext cx="3108960" cy="638263"/>
          </a:xfrm>
          <a:prstGeom prst="rect">
            <a:avLst/>
          </a:prstGeom>
          <a:noFill/>
          <a:ln w="9525">
            <a:solidFill>
              <a:schemeClr val="tx1"/>
            </a:solidFill>
            <a:prstDash val="sysDash"/>
            <a:miter lim="800000"/>
            <a:headEnd/>
            <a:tailEnd/>
          </a:ln>
        </p:spPr>
      </p:pic>
      <p:pic>
        <p:nvPicPr>
          <p:cNvPr id="2052" name="Picture 4"/>
          <p:cNvPicPr>
            <a:picLocks noChangeAspect="1" noChangeArrowheads="1"/>
          </p:cNvPicPr>
          <p:nvPr/>
        </p:nvPicPr>
        <p:blipFill>
          <a:blip r:embed="rId6" cstate="print"/>
          <a:srcRect l="2542"/>
          <a:stretch>
            <a:fillRect/>
          </a:stretch>
        </p:blipFill>
        <p:spPr bwMode="auto">
          <a:xfrm>
            <a:off x="4968203" y="2438400"/>
            <a:ext cx="2921589" cy="1828800"/>
          </a:xfrm>
          <a:prstGeom prst="rect">
            <a:avLst/>
          </a:prstGeom>
          <a:noFill/>
          <a:ln w="9525">
            <a:solidFill>
              <a:schemeClr val="tx1"/>
            </a:solidFill>
            <a:prstDash val="sysDash"/>
            <a:miter lim="800000"/>
            <a:headEnd/>
            <a:tailEnd/>
          </a:ln>
        </p:spPr>
      </p:pic>
      <p:pic>
        <p:nvPicPr>
          <p:cNvPr id="2053" name="Picture 5"/>
          <p:cNvPicPr>
            <a:picLocks noChangeAspect="1" noChangeArrowheads="1"/>
          </p:cNvPicPr>
          <p:nvPr/>
        </p:nvPicPr>
        <p:blipFill>
          <a:blip r:embed="rId7" cstate="print"/>
          <a:srcRect/>
          <a:stretch>
            <a:fillRect/>
          </a:stretch>
        </p:blipFill>
        <p:spPr bwMode="auto">
          <a:xfrm>
            <a:off x="4419600" y="4267200"/>
            <a:ext cx="3474720" cy="609600"/>
          </a:xfrm>
          <a:prstGeom prst="rect">
            <a:avLst/>
          </a:prstGeom>
          <a:noFill/>
          <a:ln w="9525">
            <a:solidFill>
              <a:schemeClr val="tx1"/>
            </a:solidFill>
            <a:prstDash val="sysDash"/>
            <a:miter lim="800000"/>
            <a:headEnd/>
            <a:tailEnd/>
          </a:ln>
        </p:spPr>
      </p:pic>
      <p:pic>
        <p:nvPicPr>
          <p:cNvPr id="2054" name="Picture 6"/>
          <p:cNvPicPr>
            <a:picLocks noChangeAspect="1" noChangeArrowheads="1"/>
          </p:cNvPicPr>
          <p:nvPr/>
        </p:nvPicPr>
        <p:blipFill>
          <a:blip r:embed="rId8" cstate="print"/>
          <a:srcRect/>
          <a:stretch>
            <a:fillRect/>
          </a:stretch>
        </p:blipFill>
        <p:spPr bwMode="auto">
          <a:xfrm>
            <a:off x="1295400" y="4876800"/>
            <a:ext cx="3429000" cy="699247"/>
          </a:xfrm>
          <a:prstGeom prst="rect">
            <a:avLst/>
          </a:prstGeom>
          <a:noFill/>
          <a:ln w="9525">
            <a:solidFill>
              <a:schemeClr val="tx1"/>
            </a:solidFill>
            <a:prstDash val="sysDash"/>
            <a:miter lim="800000"/>
            <a:headEnd/>
            <a:tailEnd/>
          </a:ln>
        </p:spPr>
      </p:pic>
      <p:pic>
        <p:nvPicPr>
          <p:cNvPr id="5" name="Picture 2"/>
          <p:cNvPicPr>
            <a:picLocks noChangeAspect="1" noChangeArrowheads="1"/>
          </p:cNvPicPr>
          <p:nvPr/>
        </p:nvPicPr>
        <p:blipFill>
          <a:blip r:embed="rId9" cstate="print"/>
          <a:srcRect l="12069" t="4649"/>
          <a:stretch>
            <a:fillRect/>
          </a:stretch>
        </p:blipFill>
        <p:spPr bwMode="auto">
          <a:xfrm>
            <a:off x="4572000" y="4876800"/>
            <a:ext cx="3317792" cy="1334337"/>
          </a:xfrm>
          <a:prstGeom prst="rect">
            <a:avLst/>
          </a:prstGeom>
          <a:noFill/>
          <a:ln w="9525">
            <a:solidFill>
              <a:schemeClr val="tx1"/>
            </a:solidFill>
            <a:prstDash val="sysDash"/>
            <a:miter lim="800000"/>
            <a:headEnd/>
            <a:tailEnd/>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Shape 212"/>
          <p:cNvSpPr txBox="1">
            <a:spLocks noGrp="1"/>
          </p:cNvSpPr>
          <p:nvPr>
            <p:ph type="title"/>
          </p:nvPr>
        </p:nvSpPr>
        <p:spPr>
          <a:prstGeom prst="rect">
            <a:avLst/>
          </a:prstGeom>
        </p:spPr>
        <p:txBody>
          <a:bodyPr lIns="91425" tIns="91425" rIns="91425" bIns="91425" anchor="b" anchorCtr="0">
            <a:noAutofit/>
          </a:bodyPr>
          <a:lstStyle/>
          <a:p>
            <a:pPr lvl="0" rtl="0">
              <a:buNone/>
            </a:pPr>
            <a:r>
              <a:rPr lang="en" dirty="0"/>
              <a:t>Sample </a:t>
            </a:r>
            <a:r>
              <a:rPr lang="en" dirty="0" smtClean="0"/>
              <a:t>Responses: Staying on the Trail</a:t>
            </a:r>
            <a:endParaRPr lang="en" dirty="0"/>
          </a:p>
        </p:txBody>
      </p:sp>
      <p:pic>
        <p:nvPicPr>
          <p:cNvPr id="4" name="Picture 3"/>
          <p:cNvPicPr>
            <a:picLocks noChangeAspect="1" noChangeArrowheads="1"/>
          </p:cNvPicPr>
          <p:nvPr/>
        </p:nvPicPr>
        <p:blipFill>
          <a:blip r:embed="rId3" cstate="print"/>
          <a:srcRect t="5868" b="2200"/>
          <a:stretch>
            <a:fillRect/>
          </a:stretch>
        </p:blipFill>
        <p:spPr bwMode="auto">
          <a:xfrm>
            <a:off x="609600" y="1143000"/>
            <a:ext cx="3657600" cy="5370699"/>
          </a:xfrm>
          <a:prstGeom prst="rect">
            <a:avLst/>
          </a:prstGeom>
          <a:noFill/>
          <a:ln w="9525">
            <a:noFill/>
            <a:miter lim="800000"/>
            <a:headEnd/>
            <a:tailEnd/>
          </a:ln>
        </p:spPr>
      </p:pic>
      <p:pic>
        <p:nvPicPr>
          <p:cNvPr id="6146" name="Picture 2"/>
          <p:cNvPicPr>
            <a:picLocks noChangeAspect="1" noChangeArrowheads="1"/>
          </p:cNvPicPr>
          <p:nvPr/>
        </p:nvPicPr>
        <p:blipFill>
          <a:blip r:embed="rId4">
            <a:lum bright="-30000" contrast="40000"/>
          </a:blip>
          <a:srcRect/>
          <a:stretch>
            <a:fillRect/>
          </a:stretch>
        </p:blipFill>
        <p:spPr bwMode="auto">
          <a:xfrm>
            <a:off x="4419600" y="5029200"/>
            <a:ext cx="3911006" cy="1005840"/>
          </a:xfrm>
          <a:prstGeom prst="rect">
            <a:avLst/>
          </a:prstGeom>
          <a:noFill/>
          <a:ln w="9525">
            <a:noFill/>
            <a:miter lim="800000"/>
            <a:headEnd/>
            <a:tailEnd/>
          </a:ln>
        </p:spPr>
      </p:pic>
      <p:pic>
        <p:nvPicPr>
          <p:cNvPr id="6147" name="Picture 3"/>
          <p:cNvPicPr>
            <a:picLocks noChangeAspect="1" noChangeArrowheads="1"/>
          </p:cNvPicPr>
          <p:nvPr/>
        </p:nvPicPr>
        <p:blipFill>
          <a:blip r:embed="rId5">
            <a:lum bright="-20000" contrast="30000"/>
          </a:blip>
          <a:srcRect/>
          <a:stretch>
            <a:fillRect/>
          </a:stretch>
        </p:blipFill>
        <p:spPr bwMode="auto">
          <a:xfrm>
            <a:off x="4419600" y="1143000"/>
            <a:ext cx="3840480" cy="3798102"/>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3078" name="Picture 6"/>
          <p:cNvPicPr>
            <a:picLocks noChangeAspect="1" noChangeArrowheads="1"/>
          </p:cNvPicPr>
          <p:nvPr/>
        </p:nvPicPr>
        <p:blipFill>
          <a:blip r:embed="rId3"/>
          <a:srcRect/>
          <a:stretch>
            <a:fillRect/>
          </a:stretch>
        </p:blipFill>
        <p:spPr bwMode="auto">
          <a:xfrm>
            <a:off x="2133600" y="3886200"/>
            <a:ext cx="4004027" cy="2176463"/>
          </a:xfrm>
          <a:prstGeom prst="rect">
            <a:avLst/>
          </a:prstGeom>
          <a:noFill/>
          <a:ln w="9525">
            <a:noFill/>
            <a:miter lim="800000"/>
            <a:headEnd/>
            <a:tailEnd/>
          </a:ln>
        </p:spPr>
      </p:pic>
      <p:sp>
        <p:nvSpPr>
          <p:cNvPr id="224" name="Shape 224"/>
          <p:cNvSpPr txBox="1">
            <a:spLocks noGrp="1"/>
          </p:cNvSpPr>
          <p:nvPr>
            <p:ph type="title"/>
          </p:nvPr>
        </p:nvSpPr>
        <p:spPr>
          <a:prstGeom prst="rect">
            <a:avLst/>
          </a:prstGeom>
        </p:spPr>
        <p:txBody>
          <a:bodyPr lIns="91425" tIns="91425" rIns="91425" bIns="91425" anchor="b" anchorCtr="0">
            <a:noAutofit/>
          </a:bodyPr>
          <a:lstStyle/>
          <a:p>
            <a:pPr lvl="0" rtl="0">
              <a:buNone/>
            </a:pPr>
            <a:r>
              <a:rPr lang="en" dirty="0"/>
              <a:t>Sample </a:t>
            </a:r>
            <a:r>
              <a:rPr lang="en" dirty="0" smtClean="0"/>
              <a:t>Responses: “Draw a picture of someone doing something to HURT Lily’s habitat:”</a:t>
            </a:r>
            <a:endParaRPr lang="en" dirty="0"/>
          </a:p>
        </p:txBody>
      </p:sp>
      <p:pic>
        <p:nvPicPr>
          <p:cNvPr id="4" name="Picture 2"/>
          <p:cNvPicPr>
            <a:picLocks noChangeAspect="1" noChangeArrowheads="1"/>
          </p:cNvPicPr>
          <p:nvPr/>
        </p:nvPicPr>
        <p:blipFill>
          <a:blip r:embed="rId4" cstate="print"/>
          <a:srcRect/>
          <a:stretch>
            <a:fillRect/>
          </a:stretch>
        </p:blipFill>
        <p:spPr bwMode="auto">
          <a:xfrm>
            <a:off x="228600" y="1157330"/>
            <a:ext cx="1981200" cy="2728870"/>
          </a:xfrm>
          <a:prstGeom prst="rect">
            <a:avLst/>
          </a:prstGeom>
          <a:noFill/>
          <a:ln w="9525">
            <a:noFill/>
            <a:miter lim="800000"/>
            <a:headEnd/>
            <a:tailEnd/>
          </a:ln>
        </p:spPr>
      </p:pic>
      <p:pic>
        <p:nvPicPr>
          <p:cNvPr id="5" name="Picture 4"/>
          <p:cNvPicPr>
            <a:picLocks noChangeAspect="1" noChangeArrowheads="1"/>
          </p:cNvPicPr>
          <p:nvPr/>
        </p:nvPicPr>
        <p:blipFill>
          <a:blip r:embed="rId5" cstate="print"/>
          <a:srcRect/>
          <a:stretch>
            <a:fillRect/>
          </a:stretch>
        </p:blipFill>
        <p:spPr bwMode="auto">
          <a:xfrm rot="5400000">
            <a:off x="5661052" y="1654150"/>
            <a:ext cx="3003496" cy="2133600"/>
          </a:xfrm>
          <a:prstGeom prst="rect">
            <a:avLst/>
          </a:prstGeom>
          <a:noFill/>
          <a:ln w="9525">
            <a:noFill/>
            <a:miter lim="800000"/>
            <a:headEnd/>
            <a:tailEnd/>
          </a:ln>
        </p:spPr>
      </p:pic>
      <p:pic>
        <p:nvPicPr>
          <p:cNvPr id="3074" name="Picture 2"/>
          <p:cNvPicPr>
            <a:picLocks noChangeAspect="1" noChangeArrowheads="1"/>
          </p:cNvPicPr>
          <p:nvPr/>
        </p:nvPicPr>
        <p:blipFill>
          <a:blip r:embed="rId6"/>
          <a:srcRect/>
          <a:stretch>
            <a:fillRect/>
          </a:stretch>
        </p:blipFill>
        <p:spPr bwMode="auto">
          <a:xfrm>
            <a:off x="3276600" y="1143000"/>
            <a:ext cx="2127660" cy="2590800"/>
          </a:xfrm>
          <a:prstGeom prst="rect">
            <a:avLst/>
          </a:prstGeom>
          <a:noFill/>
          <a:ln w="9525">
            <a:noFill/>
            <a:miter lim="800000"/>
            <a:headEnd/>
            <a:tailEnd/>
          </a:ln>
        </p:spPr>
      </p:pic>
      <p:sp>
        <p:nvSpPr>
          <p:cNvPr id="10" name="TextBox 9"/>
          <p:cNvSpPr txBox="1"/>
          <p:nvPr/>
        </p:nvSpPr>
        <p:spPr>
          <a:xfrm>
            <a:off x="7010400" y="5410200"/>
            <a:ext cx="482824" cy="307777"/>
          </a:xfrm>
          <a:prstGeom prst="rect">
            <a:avLst/>
          </a:prstGeom>
          <a:noFill/>
        </p:spPr>
        <p:txBody>
          <a:bodyPr wrap="none" rtlCol="0">
            <a:spAutoFit/>
          </a:bodyPr>
          <a:lstStyle/>
          <a:p>
            <a:r>
              <a:rPr lang="en-US" dirty="0" smtClean="0"/>
              <a:t>133</a:t>
            </a:r>
            <a:endParaRPr lang="en-US" dirty="0"/>
          </a:p>
        </p:txBody>
      </p:sp>
      <p:pic>
        <p:nvPicPr>
          <p:cNvPr id="3076" name="Picture 4"/>
          <p:cNvPicPr>
            <a:picLocks noChangeAspect="1" noChangeArrowheads="1"/>
          </p:cNvPicPr>
          <p:nvPr/>
        </p:nvPicPr>
        <p:blipFill>
          <a:blip r:embed="rId7"/>
          <a:srcRect/>
          <a:stretch>
            <a:fillRect/>
          </a:stretch>
        </p:blipFill>
        <p:spPr bwMode="auto">
          <a:xfrm>
            <a:off x="457199" y="3733800"/>
            <a:ext cx="2019889" cy="2238375"/>
          </a:xfrm>
          <a:prstGeom prst="rect">
            <a:avLst/>
          </a:prstGeom>
          <a:noFill/>
          <a:ln w="9525">
            <a:noFill/>
            <a:miter lim="800000"/>
            <a:headEnd/>
            <a:tailEnd/>
          </a:ln>
        </p:spPr>
      </p:pic>
      <p:pic>
        <p:nvPicPr>
          <p:cNvPr id="3077" name="Picture 5"/>
          <p:cNvPicPr>
            <a:picLocks noChangeAspect="1" noChangeArrowheads="1"/>
          </p:cNvPicPr>
          <p:nvPr/>
        </p:nvPicPr>
        <p:blipFill>
          <a:blip r:embed="rId8"/>
          <a:srcRect/>
          <a:stretch>
            <a:fillRect/>
          </a:stretch>
        </p:blipFill>
        <p:spPr bwMode="auto">
          <a:xfrm>
            <a:off x="6096000" y="3733800"/>
            <a:ext cx="2819400" cy="2478722"/>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Shape 218"/>
          <p:cNvSpPr txBox="1">
            <a:spLocks noGrp="1"/>
          </p:cNvSpPr>
          <p:nvPr>
            <p:ph type="title"/>
          </p:nvPr>
        </p:nvSpPr>
        <p:spPr>
          <a:prstGeom prst="rect">
            <a:avLst/>
          </a:prstGeom>
        </p:spPr>
        <p:txBody>
          <a:bodyPr lIns="91425" tIns="91425" rIns="91425" bIns="91425" anchor="b" anchorCtr="0">
            <a:noAutofit/>
          </a:bodyPr>
          <a:lstStyle/>
          <a:p>
            <a:pPr lvl="0" rtl="0">
              <a:buNone/>
            </a:pPr>
            <a:r>
              <a:rPr lang="en" dirty="0"/>
              <a:t>Sample </a:t>
            </a:r>
            <a:r>
              <a:rPr lang="en" dirty="0" smtClean="0"/>
              <a:t>Responses: “Draw a picture of someone doing something to HELP Lily’s habitat.”</a:t>
            </a:r>
            <a:endParaRPr lang="en" dirty="0"/>
          </a:p>
        </p:txBody>
      </p:sp>
      <p:pic>
        <p:nvPicPr>
          <p:cNvPr id="4" name="Picture 2"/>
          <p:cNvPicPr>
            <a:picLocks noChangeAspect="1" noChangeArrowheads="1"/>
          </p:cNvPicPr>
          <p:nvPr/>
        </p:nvPicPr>
        <p:blipFill>
          <a:blip r:embed="rId3" cstate="print"/>
          <a:srcRect l="-9096" t="30332" r="-3095"/>
          <a:stretch>
            <a:fillRect/>
          </a:stretch>
        </p:blipFill>
        <p:spPr bwMode="auto">
          <a:xfrm>
            <a:off x="304800" y="1219200"/>
            <a:ext cx="2819400" cy="2800350"/>
          </a:xfrm>
          <a:prstGeom prst="rect">
            <a:avLst/>
          </a:prstGeom>
          <a:noFill/>
          <a:ln w="9525">
            <a:noFill/>
            <a:miter lim="800000"/>
            <a:headEnd/>
            <a:tailEnd/>
          </a:ln>
        </p:spPr>
      </p:pic>
      <p:pic>
        <p:nvPicPr>
          <p:cNvPr id="5" name="Picture 4"/>
          <p:cNvPicPr>
            <a:picLocks noChangeAspect="1" noChangeArrowheads="1"/>
          </p:cNvPicPr>
          <p:nvPr/>
        </p:nvPicPr>
        <p:blipFill>
          <a:blip r:embed="rId4" cstate="print"/>
          <a:srcRect/>
          <a:stretch>
            <a:fillRect/>
          </a:stretch>
        </p:blipFill>
        <p:spPr bwMode="auto">
          <a:xfrm>
            <a:off x="6172200" y="1371599"/>
            <a:ext cx="1676400" cy="2328577"/>
          </a:xfrm>
          <a:prstGeom prst="rect">
            <a:avLst/>
          </a:prstGeom>
          <a:noFill/>
          <a:ln w="9525">
            <a:noFill/>
            <a:miter lim="800000"/>
            <a:headEnd/>
            <a:tailEnd/>
          </a:ln>
        </p:spPr>
      </p:pic>
      <p:pic>
        <p:nvPicPr>
          <p:cNvPr id="1027" name="Picture 3"/>
          <p:cNvPicPr>
            <a:picLocks noChangeAspect="1" noChangeArrowheads="1"/>
          </p:cNvPicPr>
          <p:nvPr/>
        </p:nvPicPr>
        <p:blipFill>
          <a:blip r:embed="rId5"/>
          <a:srcRect/>
          <a:stretch>
            <a:fillRect/>
          </a:stretch>
        </p:blipFill>
        <p:spPr bwMode="auto">
          <a:xfrm>
            <a:off x="361146" y="3886200"/>
            <a:ext cx="2267754" cy="2006373"/>
          </a:xfrm>
          <a:prstGeom prst="rect">
            <a:avLst/>
          </a:prstGeom>
          <a:noFill/>
          <a:ln w="9525">
            <a:noFill/>
            <a:miter lim="800000"/>
            <a:headEnd/>
            <a:tailEnd/>
          </a:ln>
        </p:spPr>
      </p:pic>
      <p:pic>
        <p:nvPicPr>
          <p:cNvPr id="1028" name="Picture 4"/>
          <p:cNvPicPr>
            <a:picLocks noChangeAspect="1" noChangeArrowheads="1"/>
          </p:cNvPicPr>
          <p:nvPr/>
        </p:nvPicPr>
        <p:blipFill>
          <a:blip r:embed="rId6"/>
          <a:srcRect/>
          <a:stretch>
            <a:fillRect/>
          </a:stretch>
        </p:blipFill>
        <p:spPr bwMode="auto">
          <a:xfrm>
            <a:off x="3276600" y="1447800"/>
            <a:ext cx="2871916" cy="2146685"/>
          </a:xfrm>
          <a:prstGeom prst="rect">
            <a:avLst/>
          </a:prstGeom>
          <a:noFill/>
          <a:ln w="9525">
            <a:noFill/>
            <a:miter lim="800000"/>
            <a:headEnd/>
            <a:tailEnd/>
          </a:ln>
        </p:spPr>
      </p:pic>
      <p:pic>
        <p:nvPicPr>
          <p:cNvPr id="1029" name="Picture 5"/>
          <p:cNvPicPr>
            <a:picLocks noChangeAspect="1" noChangeArrowheads="1"/>
          </p:cNvPicPr>
          <p:nvPr/>
        </p:nvPicPr>
        <p:blipFill>
          <a:blip r:embed="rId7"/>
          <a:srcRect/>
          <a:stretch>
            <a:fillRect/>
          </a:stretch>
        </p:blipFill>
        <p:spPr bwMode="auto">
          <a:xfrm>
            <a:off x="2895600" y="3962400"/>
            <a:ext cx="2573888" cy="2325420"/>
          </a:xfrm>
          <a:prstGeom prst="rect">
            <a:avLst/>
          </a:prstGeom>
          <a:noFill/>
          <a:ln w="9525">
            <a:noFill/>
            <a:miter lim="800000"/>
            <a:headEnd/>
            <a:tailEnd/>
          </a:ln>
        </p:spPr>
      </p:pic>
      <p:pic>
        <p:nvPicPr>
          <p:cNvPr id="1030" name="Picture 6"/>
          <p:cNvPicPr>
            <a:picLocks noChangeAspect="1" noChangeArrowheads="1"/>
          </p:cNvPicPr>
          <p:nvPr/>
        </p:nvPicPr>
        <p:blipFill>
          <a:blip r:embed="rId8"/>
          <a:srcRect/>
          <a:stretch>
            <a:fillRect/>
          </a:stretch>
        </p:blipFill>
        <p:spPr bwMode="auto">
          <a:xfrm>
            <a:off x="5181600" y="3810000"/>
            <a:ext cx="2624539" cy="263842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Shape 230"/>
          <p:cNvSpPr txBox="1">
            <a:spLocks noGrp="1"/>
          </p:cNvSpPr>
          <p:nvPr>
            <p:ph type="title"/>
          </p:nvPr>
        </p:nvSpPr>
        <p:spPr>
          <a:prstGeom prst="rect">
            <a:avLst/>
          </a:prstGeom>
        </p:spPr>
        <p:txBody>
          <a:bodyPr lIns="91425" tIns="91425" rIns="91425" bIns="91425" anchor="b" anchorCtr="0">
            <a:noAutofit/>
          </a:bodyPr>
          <a:lstStyle/>
          <a:p>
            <a:pPr lvl="0" rtl="0">
              <a:buNone/>
            </a:pPr>
            <a:r>
              <a:rPr lang="en" dirty="0"/>
              <a:t>Sample </a:t>
            </a:r>
            <a:r>
              <a:rPr lang="en" dirty="0" smtClean="0"/>
              <a:t>Responses: Acrostic Poems</a:t>
            </a:r>
            <a:endParaRPr lang="en" dirty="0"/>
          </a:p>
        </p:txBody>
      </p:sp>
      <p:pic>
        <p:nvPicPr>
          <p:cNvPr id="4" name="Picture 2"/>
          <p:cNvPicPr>
            <a:picLocks noChangeAspect="1" noChangeArrowheads="1"/>
          </p:cNvPicPr>
          <p:nvPr/>
        </p:nvPicPr>
        <p:blipFill>
          <a:blip r:embed="rId3" cstate="print"/>
          <a:srcRect t="52789" r="37955" b="10762"/>
          <a:stretch>
            <a:fillRect/>
          </a:stretch>
        </p:blipFill>
        <p:spPr bwMode="auto">
          <a:xfrm>
            <a:off x="0" y="1143000"/>
            <a:ext cx="2679892" cy="2514600"/>
          </a:xfrm>
          <a:prstGeom prst="rect">
            <a:avLst/>
          </a:prstGeom>
          <a:noFill/>
          <a:ln w="9525">
            <a:noFill/>
            <a:miter lim="800000"/>
            <a:headEnd/>
            <a:tailEnd/>
          </a:ln>
        </p:spPr>
      </p:pic>
      <p:pic>
        <p:nvPicPr>
          <p:cNvPr id="5" name="Picture 4"/>
          <p:cNvPicPr>
            <a:picLocks noChangeAspect="1" noChangeArrowheads="1"/>
          </p:cNvPicPr>
          <p:nvPr/>
        </p:nvPicPr>
        <p:blipFill>
          <a:blip r:embed="rId4" cstate="print"/>
          <a:srcRect t="6106"/>
          <a:stretch>
            <a:fillRect/>
          </a:stretch>
        </p:blipFill>
        <p:spPr bwMode="auto">
          <a:xfrm>
            <a:off x="228600" y="3733800"/>
            <a:ext cx="2438400" cy="2215019"/>
          </a:xfrm>
          <a:prstGeom prst="rect">
            <a:avLst/>
          </a:prstGeom>
          <a:noFill/>
          <a:ln w="9525">
            <a:noFill/>
            <a:miter lim="800000"/>
            <a:headEnd/>
            <a:tailEnd/>
          </a:ln>
        </p:spPr>
      </p:pic>
      <p:pic>
        <p:nvPicPr>
          <p:cNvPr id="4098" name="Picture 2"/>
          <p:cNvPicPr>
            <a:picLocks noChangeAspect="1" noChangeArrowheads="1"/>
          </p:cNvPicPr>
          <p:nvPr/>
        </p:nvPicPr>
        <p:blipFill>
          <a:blip r:embed="rId5"/>
          <a:srcRect/>
          <a:stretch>
            <a:fillRect/>
          </a:stretch>
        </p:blipFill>
        <p:spPr bwMode="auto">
          <a:xfrm>
            <a:off x="2895600" y="1143000"/>
            <a:ext cx="2896634" cy="2362200"/>
          </a:xfrm>
          <a:prstGeom prst="rect">
            <a:avLst/>
          </a:prstGeom>
          <a:noFill/>
          <a:ln w="9525">
            <a:noFill/>
            <a:miter lim="800000"/>
            <a:headEnd/>
            <a:tailEnd/>
          </a:ln>
        </p:spPr>
      </p:pic>
      <p:pic>
        <p:nvPicPr>
          <p:cNvPr id="4099" name="Picture 3"/>
          <p:cNvPicPr>
            <a:picLocks noChangeAspect="1" noChangeArrowheads="1"/>
          </p:cNvPicPr>
          <p:nvPr/>
        </p:nvPicPr>
        <p:blipFill>
          <a:blip r:embed="rId6">
            <a:lum bright="-20000" contrast="30000"/>
          </a:blip>
          <a:srcRect/>
          <a:stretch>
            <a:fillRect/>
          </a:stretch>
        </p:blipFill>
        <p:spPr bwMode="auto">
          <a:xfrm>
            <a:off x="2716392" y="3657600"/>
            <a:ext cx="3455808" cy="2209800"/>
          </a:xfrm>
          <a:prstGeom prst="rect">
            <a:avLst/>
          </a:prstGeom>
          <a:noFill/>
          <a:ln w="9525">
            <a:noFill/>
            <a:miter lim="800000"/>
            <a:headEnd/>
            <a:tailEnd/>
          </a:ln>
        </p:spPr>
      </p:pic>
      <p:pic>
        <p:nvPicPr>
          <p:cNvPr id="4100" name="Picture 4"/>
          <p:cNvPicPr>
            <a:picLocks noChangeAspect="1" noChangeArrowheads="1"/>
          </p:cNvPicPr>
          <p:nvPr/>
        </p:nvPicPr>
        <p:blipFill>
          <a:blip r:embed="rId7"/>
          <a:srcRect/>
          <a:stretch>
            <a:fillRect/>
          </a:stretch>
        </p:blipFill>
        <p:spPr bwMode="auto">
          <a:xfrm>
            <a:off x="5867400" y="1143000"/>
            <a:ext cx="3214254" cy="2438400"/>
          </a:xfrm>
          <a:prstGeom prst="rect">
            <a:avLst/>
          </a:prstGeom>
          <a:noFill/>
          <a:ln w="9525">
            <a:noFill/>
            <a:miter lim="800000"/>
            <a:headEnd/>
            <a:tailEnd/>
          </a:ln>
        </p:spPr>
      </p:pic>
      <p:pic>
        <p:nvPicPr>
          <p:cNvPr id="4101" name="Picture 5"/>
          <p:cNvPicPr>
            <a:picLocks noChangeAspect="1" noChangeArrowheads="1"/>
          </p:cNvPicPr>
          <p:nvPr/>
        </p:nvPicPr>
        <p:blipFill>
          <a:blip r:embed="rId8"/>
          <a:srcRect/>
          <a:stretch>
            <a:fillRect/>
          </a:stretch>
        </p:blipFill>
        <p:spPr bwMode="auto">
          <a:xfrm>
            <a:off x="6143074" y="3810000"/>
            <a:ext cx="3000926" cy="25908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a:spLocks noGrp="1"/>
          </p:cNvSpPr>
          <p:nvPr>
            <p:ph type="title"/>
          </p:nvPr>
        </p:nvSpPr>
        <p:spPr>
          <a:prstGeom prst="rect">
            <a:avLst/>
          </a:prstGeom>
        </p:spPr>
        <p:txBody>
          <a:bodyPr lIns="91425" tIns="91425" rIns="91425" bIns="91425" anchor="b" anchorCtr="0">
            <a:noAutofit/>
          </a:bodyPr>
          <a:lstStyle/>
          <a:p>
            <a:pPr lvl="0" rtl="0">
              <a:buNone/>
            </a:pPr>
            <a:r>
              <a:rPr lang="en" dirty="0" smtClean="0"/>
              <a:t>Sample responses we couldn’t decipher for the life of us</a:t>
            </a:r>
            <a:endParaRPr lang="en" dirty="0"/>
          </a:p>
        </p:txBody>
      </p:sp>
      <p:sp>
        <p:nvSpPr>
          <p:cNvPr id="237" name="Shape 237"/>
          <p:cNvSpPr txBox="1">
            <a:spLocks noGrp="1"/>
          </p:cNvSpPr>
          <p:nvPr>
            <p:ph type="body" idx="4294967295"/>
          </p:nvPr>
        </p:nvSpPr>
        <p:spPr>
          <a:xfrm>
            <a:off x="0" y="1600200"/>
            <a:ext cx="8229600" cy="4967288"/>
          </a:xfrm>
          <a:prstGeom prst="rect">
            <a:avLst/>
          </a:prstGeom>
        </p:spPr>
        <p:txBody>
          <a:bodyPr lIns="91425" tIns="91425" rIns="91425" bIns="91425" anchor="t" anchorCtr="0">
            <a:noAutofit/>
          </a:bodyPr>
          <a:lstStyle/>
          <a:p>
            <a:endParaRPr dirty="0"/>
          </a:p>
          <a:p>
            <a:endParaRPr dirty="0"/>
          </a:p>
        </p:txBody>
      </p:sp>
      <p:pic>
        <p:nvPicPr>
          <p:cNvPr id="5122" name="Picture 2"/>
          <p:cNvPicPr>
            <a:picLocks noChangeAspect="1" noChangeArrowheads="1"/>
          </p:cNvPicPr>
          <p:nvPr/>
        </p:nvPicPr>
        <p:blipFill>
          <a:blip r:embed="rId3"/>
          <a:srcRect l="5263"/>
          <a:stretch>
            <a:fillRect/>
          </a:stretch>
        </p:blipFill>
        <p:spPr bwMode="auto">
          <a:xfrm>
            <a:off x="1828800" y="5105400"/>
            <a:ext cx="5486400" cy="1319020"/>
          </a:xfrm>
          <a:prstGeom prst="rect">
            <a:avLst/>
          </a:prstGeom>
          <a:noFill/>
          <a:ln w="9525">
            <a:noFill/>
            <a:miter lim="800000"/>
            <a:headEnd/>
            <a:tailEnd/>
          </a:ln>
        </p:spPr>
      </p:pic>
      <p:pic>
        <p:nvPicPr>
          <p:cNvPr id="1026" name="Picture 2"/>
          <p:cNvPicPr>
            <a:picLocks noChangeAspect="1" noChangeArrowheads="1"/>
          </p:cNvPicPr>
          <p:nvPr/>
        </p:nvPicPr>
        <p:blipFill>
          <a:blip r:embed="rId4"/>
          <a:srcRect/>
          <a:stretch>
            <a:fillRect/>
          </a:stretch>
        </p:blipFill>
        <p:spPr bwMode="auto">
          <a:xfrm rot="21540000">
            <a:off x="1469572" y="1143000"/>
            <a:ext cx="5464628" cy="3048000"/>
          </a:xfrm>
          <a:prstGeom prst="rect">
            <a:avLst/>
          </a:prstGeom>
          <a:noFill/>
          <a:ln w="9525">
            <a:noFill/>
            <a:miter lim="800000"/>
            <a:headEnd/>
            <a:tailEnd/>
          </a:ln>
        </p:spPr>
      </p:pic>
      <p:sp>
        <p:nvSpPr>
          <p:cNvPr id="7" name="TextBox 6"/>
          <p:cNvSpPr txBox="1"/>
          <p:nvPr/>
        </p:nvSpPr>
        <p:spPr>
          <a:xfrm>
            <a:off x="990600" y="4724400"/>
            <a:ext cx="6712094" cy="523220"/>
          </a:xfrm>
          <a:prstGeom prst="rect">
            <a:avLst/>
          </a:prstGeom>
          <a:noFill/>
        </p:spPr>
        <p:txBody>
          <a:bodyPr wrap="none" rtlCol="0">
            <a:spAutoFit/>
          </a:bodyPr>
          <a:lstStyle/>
          <a:p>
            <a:r>
              <a:rPr lang="en-US" sz="2800" dirty="0" smtClean="0">
                <a:latin typeface="+mj-lt"/>
              </a:rPr>
              <a:t>Something to do in Illinois to help the ocean:</a:t>
            </a:r>
            <a:endParaRPr lang="en-US" sz="2800" dirty="0">
              <a:latin typeface="+mj-lt"/>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Shape 242"/>
          <p:cNvSpPr txBox="1">
            <a:spLocks noGrp="1"/>
          </p:cNvSpPr>
          <p:nvPr>
            <p:ph type="title"/>
          </p:nvPr>
        </p:nvSpPr>
        <p:spPr>
          <a:prstGeom prst="rect">
            <a:avLst/>
          </a:prstGeom>
        </p:spPr>
        <p:txBody>
          <a:bodyPr lIns="91425" tIns="91425" rIns="91425" bIns="91425" anchor="b" anchorCtr="0">
            <a:noAutofit/>
          </a:bodyPr>
          <a:lstStyle/>
          <a:p>
            <a:pPr lvl="0" rtl="0">
              <a:buNone/>
            </a:pPr>
            <a:r>
              <a:rPr lang="en"/>
              <a:t>What We’re Finding</a:t>
            </a:r>
          </a:p>
        </p:txBody>
      </p:sp>
      <p:sp>
        <p:nvSpPr>
          <p:cNvPr id="243" name="Shape 243"/>
          <p:cNvSpPr txBox="1">
            <a:spLocks noGrp="1"/>
          </p:cNvSpPr>
          <p:nvPr>
            <p:ph type="body" idx="4294967295"/>
          </p:nvPr>
        </p:nvSpPr>
        <p:spPr>
          <a:xfrm>
            <a:off x="533400" y="1600200"/>
            <a:ext cx="8229600" cy="4967288"/>
          </a:xfrm>
          <a:prstGeom prst="rect">
            <a:avLst/>
          </a:prstGeom>
        </p:spPr>
        <p:txBody>
          <a:bodyPr lIns="91425" tIns="91425" rIns="91425" bIns="91425" anchor="t" anchorCtr="0">
            <a:noAutofit/>
          </a:bodyPr>
          <a:lstStyle/>
          <a:p>
            <a:r>
              <a:rPr lang="en" sz="2800" dirty="0" smtClean="0"/>
              <a:t>How </a:t>
            </a:r>
            <a:r>
              <a:rPr lang="en" sz="2800" dirty="0"/>
              <a:t>well each activity worked</a:t>
            </a:r>
          </a:p>
          <a:p>
            <a:endParaRPr dirty="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Shape 242"/>
          <p:cNvSpPr txBox="1">
            <a:spLocks noGrp="1"/>
          </p:cNvSpPr>
          <p:nvPr>
            <p:ph type="title"/>
          </p:nvPr>
        </p:nvSpPr>
        <p:spPr>
          <a:prstGeom prst="rect">
            <a:avLst/>
          </a:prstGeom>
        </p:spPr>
        <p:txBody>
          <a:bodyPr lIns="91425" tIns="91425" rIns="91425" bIns="91425" anchor="b" anchorCtr="0">
            <a:noAutofit/>
          </a:bodyPr>
          <a:lstStyle/>
          <a:p>
            <a:pPr lvl="0" rtl="0">
              <a:buNone/>
            </a:pPr>
            <a:r>
              <a:rPr lang="en"/>
              <a:t>What We’re Finding</a:t>
            </a:r>
          </a:p>
        </p:txBody>
      </p:sp>
      <p:sp>
        <p:nvSpPr>
          <p:cNvPr id="243" name="Shape 243"/>
          <p:cNvSpPr txBox="1">
            <a:spLocks noGrp="1"/>
          </p:cNvSpPr>
          <p:nvPr>
            <p:ph type="body" idx="4294967295"/>
          </p:nvPr>
        </p:nvSpPr>
        <p:spPr>
          <a:xfrm>
            <a:off x="533400" y="1600200"/>
            <a:ext cx="8229600" cy="4967288"/>
          </a:xfrm>
          <a:prstGeom prst="rect">
            <a:avLst/>
          </a:prstGeom>
        </p:spPr>
        <p:txBody>
          <a:bodyPr lIns="91425" tIns="91425" rIns="91425" bIns="91425" anchor="t" anchorCtr="0">
            <a:noAutofit/>
          </a:bodyPr>
          <a:lstStyle/>
          <a:p>
            <a:r>
              <a:rPr lang="en" sz="2800" dirty="0" smtClean="0">
                <a:solidFill>
                  <a:schemeClr val="tx1">
                    <a:lumMod val="50000"/>
                    <a:lumOff val="50000"/>
                  </a:schemeClr>
                </a:solidFill>
              </a:rPr>
              <a:t>How </a:t>
            </a:r>
            <a:r>
              <a:rPr lang="en" sz="2800" dirty="0">
                <a:solidFill>
                  <a:schemeClr val="tx1">
                    <a:lumMod val="50000"/>
                    <a:lumOff val="50000"/>
                  </a:schemeClr>
                </a:solidFill>
              </a:rPr>
              <a:t>well each activity </a:t>
            </a:r>
            <a:r>
              <a:rPr lang="en" sz="2800" dirty="0" smtClean="0">
                <a:solidFill>
                  <a:schemeClr val="tx1">
                    <a:lumMod val="50000"/>
                    <a:lumOff val="50000"/>
                  </a:schemeClr>
                </a:solidFill>
              </a:rPr>
              <a:t>worked</a:t>
            </a:r>
          </a:p>
          <a:p>
            <a:r>
              <a:rPr lang="en" sz="2800" dirty="0" smtClean="0"/>
              <a:t>Effects of combining them</a:t>
            </a:r>
            <a:endParaRPr lang="en" sz="2800" dirty="0"/>
          </a:p>
          <a:p>
            <a:endParaRPr dirty="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Shape 242"/>
          <p:cNvSpPr txBox="1">
            <a:spLocks noGrp="1"/>
          </p:cNvSpPr>
          <p:nvPr>
            <p:ph type="title"/>
          </p:nvPr>
        </p:nvSpPr>
        <p:spPr>
          <a:prstGeom prst="rect">
            <a:avLst/>
          </a:prstGeom>
        </p:spPr>
        <p:txBody>
          <a:bodyPr lIns="91425" tIns="91425" rIns="91425" bIns="91425" anchor="b" anchorCtr="0">
            <a:noAutofit/>
          </a:bodyPr>
          <a:lstStyle/>
          <a:p>
            <a:pPr lvl="0" rtl="0">
              <a:buNone/>
            </a:pPr>
            <a:r>
              <a:rPr lang="en"/>
              <a:t>What We’re Finding</a:t>
            </a:r>
          </a:p>
        </p:txBody>
      </p:sp>
      <p:sp>
        <p:nvSpPr>
          <p:cNvPr id="243" name="Shape 243"/>
          <p:cNvSpPr txBox="1">
            <a:spLocks noGrp="1"/>
          </p:cNvSpPr>
          <p:nvPr>
            <p:ph type="body" idx="4294967295"/>
          </p:nvPr>
        </p:nvSpPr>
        <p:spPr>
          <a:xfrm>
            <a:off x="533400" y="1600200"/>
            <a:ext cx="8229600" cy="4967288"/>
          </a:xfrm>
          <a:prstGeom prst="rect">
            <a:avLst/>
          </a:prstGeom>
        </p:spPr>
        <p:txBody>
          <a:bodyPr lIns="91425" tIns="91425" rIns="91425" bIns="91425" anchor="t" anchorCtr="0">
            <a:noAutofit/>
          </a:bodyPr>
          <a:lstStyle/>
          <a:p>
            <a:r>
              <a:rPr lang="en" sz="2800" dirty="0" smtClean="0"/>
              <a:t>Is the effort worth it?</a:t>
            </a:r>
            <a:endParaRPr lang="en" sz="2800" dirty="0"/>
          </a:p>
          <a:p>
            <a:endParaRPr dirty="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Shape 242"/>
          <p:cNvSpPr txBox="1">
            <a:spLocks noGrp="1"/>
          </p:cNvSpPr>
          <p:nvPr>
            <p:ph type="title"/>
          </p:nvPr>
        </p:nvSpPr>
        <p:spPr>
          <a:prstGeom prst="rect">
            <a:avLst/>
          </a:prstGeom>
        </p:spPr>
        <p:txBody>
          <a:bodyPr lIns="91425" tIns="91425" rIns="91425" bIns="91425" anchor="b" anchorCtr="0">
            <a:noAutofit/>
          </a:bodyPr>
          <a:lstStyle/>
          <a:p>
            <a:pPr lvl="0" rtl="0">
              <a:buNone/>
            </a:pPr>
            <a:r>
              <a:rPr lang="en"/>
              <a:t>What We’re Finding</a:t>
            </a:r>
          </a:p>
        </p:txBody>
      </p:sp>
      <p:sp>
        <p:nvSpPr>
          <p:cNvPr id="243" name="Shape 243"/>
          <p:cNvSpPr txBox="1">
            <a:spLocks noGrp="1"/>
          </p:cNvSpPr>
          <p:nvPr>
            <p:ph type="body" idx="4294967295"/>
          </p:nvPr>
        </p:nvSpPr>
        <p:spPr>
          <a:xfrm>
            <a:off x="533400" y="1600200"/>
            <a:ext cx="8229600" cy="4967288"/>
          </a:xfrm>
          <a:prstGeom prst="rect">
            <a:avLst/>
          </a:prstGeom>
        </p:spPr>
        <p:txBody>
          <a:bodyPr lIns="91425" tIns="91425" rIns="91425" bIns="91425" anchor="t" anchorCtr="0">
            <a:noAutofit/>
          </a:bodyPr>
          <a:lstStyle/>
          <a:p>
            <a:r>
              <a:rPr lang="en" sz="2800" dirty="0" smtClean="0">
                <a:solidFill>
                  <a:schemeClr val="tx1">
                    <a:lumMod val="50000"/>
                    <a:lumOff val="50000"/>
                  </a:schemeClr>
                </a:solidFill>
              </a:rPr>
              <a:t>Is the effort worth it?</a:t>
            </a:r>
          </a:p>
          <a:p>
            <a:r>
              <a:rPr lang="en" sz="2800" dirty="0" smtClean="0"/>
              <a:t>Does it enhance the experience for kids?</a:t>
            </a:r>
          </a:p>
          <a:p>
            <a:endParaRPr lang="en" sz="2800" dirty="0"/>
          </a:p>
          <a:p>
            <a:endParaRPr dirty="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YosemiteFallsFaceOn.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075" y="-1"/>
            <a:ext cx="10162275" cy="5106543"/>
          </a:xfrm>
          <a:prstGeom prst="rect">
            <a:avLst/>
          </a:prstGeom>
          <a:effectLst>
            <a:outerShdw blurRad="127000" dist="101600" dir="2700000" algn="tl" rotWithShape="0">
              <a:prstClr val="black">
                <a:alpha val="50000"/>
              </a:prstClr>
            </a:outerShdw>
          </a:effectLst>
        </p:spPr>
      </p:pic>
      <p:sp>
        <p:nvSpPr>
          <p:cNvPr id="5" name="TextBox 4"/>
          <p:cNvSpPr txBox="1"/>
          <p:nvPr/>
        </p:nvSpPr>
        <p:spPr>
          <a:xfrm>
            <a:off x="2590800" y="5486400"/>
            <a:ext cx="3901829" cy="584776"/>
          </a:xfrm>
          <a:prstGeom prst="rect">
            <a:avLst/>
          </a:prstGeom>
          <a:noFill/>
        </p:spPr>
        <p:txBody>
          <a:bodyPr wrap="none" rtlCol="0">
            <a:spAutoFit/>
          </a:bodyPr>
          <a:lstStyle/>
          <a:p>
            <a:r>
              <a:rPr lang="en-US" sz="3200" dirty="0" smtClean="0"/>
              <a:t>America’s resources</a:t>
            </a:r>
            <a:endParaRPr lang="en-US" sz="3200" dirty="0"/>
          </a:p>
        </p:txBody>
      </p:sp>
    </p:spTree>
    <p:extLst>
      <p:ext uri="{BB962C8B-B14F-4D97-AF65-F5344CB8AC3E}">
        <p14:creationId xmlns:p14="http://schemas.microsoft.com/office/powerpoint/2010/main" val="22055696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Shape 242"/>
          <p:cNvSpPr txBox="1">
            <a:spLocks noGrp="1"/>
          </p:cNvSpPr>
          <p:nvPr>
            <p:ph type="title"/>
          </p:nvPr>
        </p:nvSpPr>
        <p:spPr>
          <a:prstGeom prst="rect">
            <a:avLst/>
          </a:prstGeom>
        </p:spPr>
        <p:txBody>
          <a:bodyPr lIns="91425" tIns="91425" rIns="91425" bIns="91425" anchor="b" anchorCtr="0">
            <a:noAutofit/>
          </a:bodyPr>
          <a:lstStyle/>
          <a:p>
            <a:pPr lvl="0" rtl="0">
              <a:buNone/>
            </a:pPr>
            <a:r>
              <a:rPr lang="en"/>
              <a:t>What We’re Finding</a:t>
            </a:r>
          </a:p>
        </p:txBody>
      </p:sp>
      <p:sp>
        <p:nvSpPr>
          <p:cNvPr id="243" name="Shape 243"/>
          <p:cNvSpPr txBox="1">
            <a:spLocks noGrp="1"/>
          </p:cNvSpPr>
          <p:nvPr>
            <p:ph type="body" idx="4294967295"/>
          </p:nvPr>
        </p:nvSpPr>
        <p:spPr>
          <a:xfrm>
            <a:off x="533400" y="1600200"/>
            <a:ext cx="8229600" cy="4967288"/>
          </a:xfrm>
          <a:prstGeom prst="rect">
            <a:avLst/>
          </a:prstGeom>
        </p:spPr>
        <p:txBody>
          <a:bodyPr lIns="91425" tIns="91425" rIns="91425" bIns="91425" anchor="t" anchorCtr="0">
            <a:noAutofit/>
          </a:bodyPr>
          <a:lstStyle/>
          <a:p>
            <a:r>
              <a:rPr lang="en" sz="2800" dirty="0" smtClean="0">
                <a:solidFill>
                  <a:schemeClr val="tx1">
                    <a:lumMod val="50000"/>
                    <a:lumOff val="50000"/>
                  </a:schemeClr>
                </a:solidFill>
              </a:rPr>
              <a:t>Is the effort worth it?</a:t>
            </a:r>
          </a:p>
          <a:p>
            <a:r>
              <a:rPr lang="en" sz="2800" dirty="0" smtClean="0">
                <a:solidFill>
                  <a:schemeClr val="tx1">
                    <a:lumMod val="50000"/>
                    <a:lumOff val="50000"/>
                  </a:schemeClr>
                </a:solidFill>
              </a:rPr>
              <a:t>Does it enhance the experience for kids?</a:t>
            </a:r>
          </a:p>
          <a:p>
            <a:r>
              <a:rPr lang="en" sz="2800" dirty="0" smtClean="0"/>
              <a:t>Where do we go from here?</a:t>
            </a:r>
          </a:p>
          <a:p>
            <a:endParaRPr lang="en" sz="2800" dirty="0"/>
          </a:p>
          <a:p>
            <a:endParaRPr dirty="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Shape 272"/>
          <p:cNvSpPr txBox="1">
            <a:spLocks noGrp="1"/>
          </p:cNvSpPr>
          <p:nvPr>
            <p:ph type="title"/>
          </p:nvPr>
        </p:nvSpPr>
        <p:spPr>
          <a:prstGeom prst="rect">
            <a:avLst/>
          </a:prstGeom>
        </p:spPr>
        <p:txBody>
          <a:bodyPr lIns="91425" tIns="91425" rIns="91425" bIns="91425" anchor="b" anchorCtr="0">
            <a:noAutofit/>
          </a:bodyPr>
          <a:lstStyle/>
          <a:p>
            <a:pPr>
              <a:buNone/>
            </a:pPr>
            <a:r>
              <a:rPr lang="en"/>
              <a:t>Questions and Discussion</a:t>
            </a:r>
          </a:p>
        </p:txBody>
      </p:sp>
      <p:pic>
        <p:nvPicPr>
          <p:cNvPr id="4" name="Picture 2">
            <a:hlinkClick r:id="rId3" action="ppaction://hlinksldjump"/>
          </p:cNvPr>
          <p:cNvPicPr>
            <a:picLocks noChangeAspect="1" noChangeArrowheads="1"/>
          </p:cNvPicPr>
          <p:nvPr/>
        </p:nvPicPr>
        <p:blipFill>
          <a:blip r:embed="rId4"/>
          <a:srcRect/>
          <a:stretch>
            <a:fillRect/>
          </a:stretch>
        </p:blipFill>
        <p:spPr bwMode="auto">
          <a:xfrm>
            <a:off x="3904741" y="5715000"/>
            <a:ext cx="438659" cy="650353"/>
          </a:xfrm>
          <a:prstGeom prst="rect">
            <a:avLst/>
          </a:prstGeom>
          <a:ln>
            <a:solidFill>
              <a:schemeClr val="tx1"/>
            </a:solidFill>
          </a:ln>
          <a:effectLst>
            <a:outerShdw blurRad="292100" dist="139700" dir="2700000" algn="tl" rotWithShape="0">
              <a:srgbClr val="333333">
                <a:alpha val="65000"/>
              </a:srgbClr>
            </a:outerShdw>
          </a:effectLst>
        </p:spPr>
      </p:pic>
      <p:pic>
        <p:nvPicPr>
          <p:cNvPr id="5" name="Picture 4">
            <a:hlinkClick r:id="rId5" action="ppaction://hlinksldjump"/>
          </p:cNvPr>
          <p:cNvPicPr>
            <a:picLocks noChangeAspect="1" noChangeArrowheads="1"/>
          </p:cNvPicPr>
          <p:nvPr/>
        </p:nvPicPr>
        <p:blipFill>
          <a:blip r:embed="rId6" cstate="print"/>
          <a:srcRect l="4438" t="5517"/>
          <a:stretch>
            <a:fillRect/>
          </a:stretch>
        </p:blipFill>
        <p:spPr bwMode="auto">
          <a:xfrm>
            <a:off x="4953000" y="5791200"/>
            <a:ext cx="2682575" cy="533400"/>
          </a:xfrm>
          <a:prstGeom prst="rect">
            <a:avLst/>
          </a:prstGeom>
          <a:noFill/>
          <a:ln w="9525">
            <a:solidFill>
              <a:schemeClr val="tx1"/>
            </a:solidFill>
            <a:prstDash val="sysDash"/>
            <a:miter lim="800000"/>
            <a:headEnd/>
            <a:tailEnd/>
          </a:ln>
        </p:spPr>
      </p:pic>
      <p:sp>
        <p:nvSpPr>
          <p:cNvPr id="6" name="TextBox 5">
            <a:hlinkClick r:id="rId7" action="ppaction://hlinksldjump"/>
          </p:cNvPr>
          <p:cNvSpPr txBox="1"/>
          <p:nvPr/>
        </p:nvSpPr>
        <p:spPr>
          <a:xfrm>
            <a:off x="1447800" y="5791200"/>
            <a:ext cx="1828800" cy="584775"/>
          </a:xfrm>
          <a:prstGeom prst="rect">
            <a:avLst/>
          </a:prstGeom>
          <a:noFill/>
          <a:ln>
            <a:solidFill>
              <a:schemeClr val="tx1"/>
            </a:solidFill>
          </a:ln>
        </p:spPr>
        <p:txBody>
          <a:bodyPr wrap="square" rtlCol="0">
            <a:spAutoFit/>
          </a:bodyPr>
          <a:lstStyle/>
          <a:p>
            <a:pPr algn="ctr"/>
            <a:r>
              <a:rPr lang="en-US" sz="3200" dirty="0" smtClean="0">
                <a:latin typeface="+mj-lt"/>
                <a:hlinkClick r:id="rId8" action="ppaction://hlinksldjump"/>
              </a:rPr>
              <a:t>Theories</a:t>
            </a:r>
            <a:endParaRPr lang="en-US" dirty="0">
              <a:latin typeface="+mj-lt"/>
            </a:endParaRPr>
          </a:p>
        </p:txBody>
      </p:sp>
      <p:sp>
        <p:nvSpPr>
          <p:cNvPr id="8" name="Rectangle 7"/>
          <p:cNvSpPr/>
          <p:nvPr/>
        </p:nvSpPr>
        <p:spPr>
          <a:xfrm>
            <a:off x="457200" y="1219200"/>
            <a:ext cx="8382000" cy="4216539"/>
          </a:xfrm>
          <a:prstGeom prst="rect">
            <a:avLst/>
          </a:prstGeom>
        </p:spPr>
        <p:txBody>
          <a:bodyPr wrap="square">
            <a:spAutoFit/>
          </a:bodyPr>
          <a:lstStyle/>
          <a:p>
            <a:pPr marL="342900" lvl="0" indent="-342900">
              <a:lnSpc>
                <a:spcPct val="150000"/>
              </a:lnSpc>
              <a:spcBef>
                <a:spcPct val="20000"/>
              </a:spcBef>
            </a:pPr>
            <a:r>
              <a:rPr lang="en" sz="2000" kern="1200" dirty="0" smtClean="0">
                <a:solidFill>
                  <a:prstClr val="black"/>
                </a:solidFill>
                <a:latin typeface="Calibri"/>
                <a:ea typeface="+mn-ea"/>
                <a:cs typeface="+mn-cs"/>
              </a:rPr>
              <a:t>Special Thanks:</a:t>
            </a:r>
          </a:p>
          <a:p>
            <a:pPr marL="342900" indent="-342900">
              <a:lnSpc>
                <a:spcPct val="150000"/>
              </a:lnSpc>
              <a:spcBef>
                <a:spcPct val="20000"/>
              </a:spcBef>
              <a:buFont typeface="Arial" pitchFamily="34" charset="0"/>
              <a:buChar char="•"/>
            </a:pPr>
            <a:r>
              <a:rPr lang="en" sz="2000" kern="1200" dirty="0" smtClean="0">
                <a:solidFill>
                  <a:prstClr val="black"/>
                </a:solidFill>
                <a:latin typeface="Calibri"/>
                <a:ea typeface="+mn-ea"/>
                <a:cs typeface="+mn-cs"/>
              </a:rPr>
              <a:t>April Buther Wennerstrom, Stacey Rice, Grace Keegan Massinello: </a:t>
            </a:r>
          </a:p>
          <a:p>
            <a:pPr marL="342900" lvl="1" indent="-342900">
              <a:lnSpc>
                <a:spcPct val="150000"/>
              </a:lnSpc>
              <a:spcBef>
                <a:spcPct val="20000"/>
              </a:spcBef>
            </a:pPr>
            <a:r>
              <a:rPr lang="en" sz="2000" kern="1200" dirty="0" smtClean="0">
                <a:solidFill>
                  <a:prstClr val="black"/>
                </a:solidFill>
                <a:latin typeface="Calibri"/>
                <a:ea typeface="+mn-ea"/>
                <a:cs typeface="+mn-cs"/>
              </a:rPr>
              <a:t>	Keep America Beautiful</a:t>
            </a:r>
          </a:p>
          <a:p>
            <a:pPr marL="342900" lvl="0" indent="-342900">
              <a:lnSpc>
                <a:spcPct val="150000"/>
              </a:lnSpc>
              <a:spcBef>
                <a:spcPct val="20000"/>
              </a:spcBef>
              <a:buFont typeface="Arial" pitchFamily="34" charset="0"/>
              <a:buChar char="•"/>
            </a:pPr>
            <a:r>
              <a:rPr lang="en" sz="2000" kern="1200" dirty="0" smtClean="0">
                <a:solidFill>
                  <a:prstClr val="black"/>
                </a:solidFill>
                <a:latin typeface="Calibri"/>
                <a:ea typeface="+mn-ea"/>
                <a:cs typeface="+mn-cs"/>
              </a:rPr>
              <a:t>Ben Lawhon: Leave No Trace International</a:t>
            </a:r>
          </a:p>
          <a:p>
            <a:pPr marL="342900" lvl="0" indent="-342900">
              <a:lnSpc>
                <a:spcPct val="150000"/>
              </a:lnSpc>
              <a:spcBef>
                <a:spcPct val="20000"/>
              </a:spcBef>
              <a:buFont typeface="Arial" pitchFamily="34" charset="0"/>
              <a:buChar char="•"/>
            </a:pPr>
            <a:r>
              <a:rPr lang="en" sz="2000" kern="1200" dirty="0" smtClean="0">
                <a:solidFill>
                  <a:prstClr val="black"/>
                </a:solidFill>
                <a:latin typeface="Calibri"/>
                <a:ea typeface="+mn-ea"/>
                <a:cs typeface="+mn-cs"/>
              </a:rPr>
              <a:t>Jen Randolph: Girl Scouts of Southern Illinois</a:t>
            </a:r>
          </a:p>
          <a:p>
            <a:pPr marL="342900" lvl="0" indent="-342900">
              <a:lnSpc>
                <a:spcPct val="150000"/>
              </a:lnSpc>
              <a:spcBef>
                <a:spcPct val="20000"/>
              </a:spcBef>
              <a:buFont typeface="Arial" pitchFamily="34" charset="0"/>
              <a:buChar char="•"/>
            </a:pPr>
            <a:r>
              <a:rPr lang="en" sz="2000" kern="1200" dirty="0" smtClean="0">
                <a:solidFill>
                  <a:prstClr val="black"/>
                </a:solidFill>
                <a:latin typeface="Calibri"/>
                <a:ea typeface="+mn-ea"/>
                <a:cs typeface="+mn-cs"/>
              </a:rPr>
              <a:t>Dan King, Jeremy Culpepper, Brian Joseph: Camp Ondessonk</a:t>
            </a:r>
          </a:p>
          <a:p>
            <a:pPr marL="342900" lvl="0" indent="-342900">
              <a:lnSpc>
                <a:spcPct val="150000"/>
              </a:lnSpc>
              <a:spcBef>
                <a:spcPct val="20000"/>
              </a:spcBef>
              <a:buFont typeface="Arial" pitchFamily="34" charset="0"/>
              <a:buChar char="•"/>
            </a:pPr>
            <a:r>
              <a:rPr lang="en" sz="2000" kern="1200" dirty="0" smtClean="0">
                <a:solidFill>
                  <a:prstClr val="black"/>
                </a:solidFill>
                <a:latin typeface="Calibri"/>
                <a:ea typeface="+mn-ea"/>
                <a:cs typeface="+mn-cs"/>
              </a:rPr>
              <a:t>Camp Ondessonk and Camp Cedar Point staff</a:t>
            </a:r>
          </a:p>
          <a:p>
            <a:pPr marL="342900" lvl="0" indent="-342900">
              <a:lnSpc>
                <a:spcPct val="150000"/>
              </a:lnSpc>
              <a:spcBef>
                <a:spcPct val="20000"/>
              </a:spcBef>
              <a:buFont typeface="Arial" pitchFamily="34" charset="0"/>
              <a:buChar char="•"/>
            </a:pPr>
            <a:r>
              <a:rPr lang="en" sz="2000" kern="1200" dirty="0" smtClean="0">
                <a:solidFill>
                  <a:prstClr val="black"/>
                </a:solidFill>
                <a:latin typeface="Calibri"/>
                <a:ea typeface="+mn-ea"/>
                <a:cs typeface="+mn-cs"/>
              </a:rPr>
              <a:t>Kelsey Ernst and Dusty Copple, research assistants</a:t>
            </a:r>
            <a:endParaRPr lang="en" sz="2000" kern="1200" dirty="0">
              <a:solidFill>
                <a:prstClr val="black"/>
              </a:solidFill>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228600" y="2895600"/>
            <a:ext cx="8686800" cy="1066800"/>
          </a:xfrm>
          <a:prstGeom prst="rect">
            <a:avLst/>
          </a:prstGeom>
        </p:spPr>
        <p:txBody>
          <a:bodyPr lIns="91425" tIns="91425" rIns="91425" bIns="91425" anchor="ctr" anchorCtr="0">
            <a:noAutofit/>
          </a:bodyPr>
          <a:lstStyle/>
          <a:p>
            <a:pPr>
              <a:buNone/>
            </a:pPr>
            <a:r>
              <a:rPr lang="en-US" sz="4800" dirty="0" smtClean="0">
                <a:solidFill>
                  <a:schemeClr val="tx1"/>
                </a:solidFill>
              </a:rPr>
              <a:t>Supplemental Slides: We Who Really </a:t>
            </a:r>
            <a:r>
              <a:rPr lang="en-US" sz="4800" i="1" dirty="0" smtClean="0">
                <a:solidFill>
                  <a:schemeClr val="tx1"/>
                </a:solidFill>
              </a:rPr>
              <a:t>Own</a:t>
            </a:r>
            <a:r>
              <a:rPr lang="en-US" sz="4800" dirty="0" smtClean="0">
                <a:solidFill>
                  <a:schemeClr val="tx1"/>
                </a:solidFill>
              </a:rPr>
              <a:t> “Geek” &amp; “Nerd”</a:t>
            </a:r>
            <a:endParaRPr lang="en" sz="4800" dirty="0">
              <a:solidFill>
                <a:schemeClr val="tx1"/>
              </a:solidFill>
            </a:endParaRPr>
          </a:p>
        </p:txBody>
      </p:sp>
    </p:spTree>
    <p:extLst>
      <p:ext uri="{BB962C8B-B14F-4D97-AF65-F5344CB8AC3E}">
        <p14:creationId xmlns:p14="http://schemas.microsoft.com/office/powerpoint/2010/main" val="5050781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3" name="Title 2"/>
          <p:cNvSpPr>
            <a:spLocks noGrp="1"/>
          </p:cNvSpPr>
          <p:nvPr>
            <p:ph type="title"/>
          </p:nvPr>
        </p:nvSpPr>
        <p:spPr/>
        <p:txBody>
          <a:bodyPr anchor="b"/>
          <a:lstStyle/>
          <a:p>
            <a:r>
              <a:rPr lang="en-US" dirty="0" smtClean="0"/>
              <a:t>Useful Work By Smart People</a:t>
            </a:r>
            <a:endParaRPr lang="en-US" dirty="0"/>
          </a:p>
        </p:txBody>
      </p:sp>
      <p:sp>
        <p:nvSpPr>
          <p:cNvPr id="4" name="Oval 3"/>
          <p:cNvSpPr/>
          <p:nvPr/>
        </p:nvSpPr>
        <p:spPr>
          <a:xfrm>
            <a:off x="3246120" y="1295400"/>
            <a:ext cx="2651760" cy="2651760"/>
          </a:xfrm>
          <a:prstGeom prst="ellipse">
            <a:avLst/>
          </a:prstGeom>
          <a:solidFill>
            <a:schemeClr val="bg1"/>
          </a:solidFill>
          <a:ln w="127000"/>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Level of </a:t>
            </a:r>
          </a:p>
          <a:p>
            <a:pPr algn="ctr"/>
            <a:r>
              <a:rPr 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Elaboration</a:t>
            </a:r>
            <a:endPar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 name="Oval 4"/>
          <p:cNvSpPr/>
          <p:nvPr/>
        </p:nvSpPr>
        <p:spPr>
          <a:xfrm>
            <a:off x="1219200" y="4114800"/>
            <a:ext cx="2011680" cy="2011680"/>
          </a:xfrm>
          <a:prstGeom prst="ellipse">
            <a:avLst/>
          </a:prstGeom>
          <a:solidFill>
            <a:schemeClr val="bg1"/>
          </a:solidFill>
          <a:ln w="127000"/>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Motivation</a:t>
            </a:r>
            <a:endParaRPr lang="en-US" sz="1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 name="Oval 5"/>
          <p:cNvSpPr/>
          <p:nvPr/>
        </p:nvSpPr>
        <p:spPr>
          <a:xfrm>
            <a:off x="5867400" y="4114800"/>
            <a:ext cx="2011680" cy="2011680"/>
          </a:xfrm>
          <a:prstGeom prst="ellipse">
            <a:avLst/>
          </a:prstGeom>
          <a:solidFill>
            <a:schemeClr val="bg1"/>
          </a:solidFill>
          <a:ln w="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Ability</a:t>
            </a:r>
            <a:endPar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cxnSp>
        <p:nvCxnSpPr>
          <p:cNvPr id="8" name="Straight Arrow Connector 7"/>
          <p:cNvCxnSpPr/>
          <p:nvPr/>
        </p:nvCxnSpPr>
        <p:spPr>
          <a:xfrm flipV="1">
            <a:off x="2895600" y="3581400"/>
            <a:ext cx="609600" cy="6096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5562600" y="3581400"/>
            <a:ext cx="609600" cy="6096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457200" y="0"/>
            <a:ext cx="8686800" cy="1066800"/>
          </a:xfrm>
          <a:prstGeom prst="rect">
            <a:avLst/>
          </a:prstGeom>
        </p:spPr>
        <p:txBody>
          <a:bodyPr lIns="91425" tIns="91425" rIns="91425" bIns="91425" anchor="ctr" anchorCtr="0">
            <a:noAutofit/>
          </a:bodyPr>
          <a:lstStyle/>
          <a:p>
            <a:pPr>
              <a:buNone/>
            </a:pPr>
            <a:r>
              <a:rPr lang="en-US" sz="3600" dirty="0" smtClean="0"/>
              <a:t>Message Phrasing Approach</a:t>
            </a:r>
            <a:endParaRPr lang="en" sz="3600" dirty="0">
              <a:solidFill>
                <a:schemeClr val="tx1">
                  <a:lumMod val="65000"/>
                  <a:lumOff val="35000"/>
                </a:schemeClr>
              </a:solidFill>
            </a:endParaRPr>
          </a:p>
        </p:txBody>
      </p:sp>
      <p:sp>
        <p:nvSpPr>
          <p:cNvPr id="36" name="Shape 36"/>
          <p:cNvSpPr txBox="1">
            <a:spLocks noGrp="1"/>
          </p:cNvSpPr>
          <p:nvPr>
            <p:ph type="body" idx="4294967295"/>
          </p:nvPr>
        </p:nvSpPr>
        <p:spPr>
          <a:xfrm>
            <a:off x="533400" y="1371600"/>
            <a:ext cx="3505200" cy="5149850"/>
          </a:xfrm>
          <a:prstGeom prst="rect">
            <a:avLst/>
          </a:prstGeom>
        </p:spPr>
        <p:txBody>
          <a:bodyPr lIns="91425" tIns="91425" rIns="91425" bIns="91425" anchor="t" anchorCtr="0">
            <a:noAutofit/>
          </a:bodyPr>
          <a:lstStyle/>
          <a:p>
            <a:pPr marL="0" indent="0">
              <a:lnSpc>
                <a:spcPct val="150000"/>
              </a:lnSpc>
              <a:buNone/>
            </a:pPr>
            <a:r>
              <a:rPr lang="en-US" sz="3200" dirty="0" smtClean="0"/>
              <a:t>Prescriptive</a:t>
            </a:r>
          </a:p>
          <a:p>
            <a:pPr>
              <a:lnSpc>
                <a:spcPct val="150000"/>
              </a:lnSpc>
            </a:pPr>
            <a:r>
              <a:rPr lang="en-US" sz="3200" dirty="0" smtClean="0"/>
              <a:t>Positive phrasing</a:t>
            </a:r>
          </a:p>
          <a:p>
            <a:pPr>
              <a:lnSpc>
                <a:spcPct val="150000"/>
              </a:lnSpc>
            </a:pPr>
            <a:r>
              <a:rPr lang="en-US" sz="3200" dirty="0" smtClean="0"/>
              <a:t>Acceptable</a:t>
            </a:r>
          </a:p>
          <a:p>
            <a:pPr>
              <a:lnSpc>
                <a:spcPct val="150000"/>
              </a:lnSpc>
            </a:pPr>
            <a:r>
              <a:rPr lang="en-US" sz="3200" dirty="0" smtClean="0"/>
              <a:t>Less effective</a:t>
            </a:r>
          </a:p>
        </p:txBody>
      </p:sp>
      <p:sp>
        <p:nvSpPr>
          <p:cNvPr id="4" name="Shape 36"/>
          <p:cNvSpPr txBox="1">
            <a:spLocks/>
          </p:cNvSpPr>
          <p:nvPr/>
        </p:nvSpPr>
        <p:spPr>
          <a:xfrm>
            <a:off x="4953000" y="1371600"/>
            <a:ext cx="3505200" cy="5149850"/>
          </a:xfrm>
          <a:prstGeom prst="rect">
            <a:avLst/>
          </a:prstGeom>
        </p:spPr>
        <p:txBody>
          <a:bodyPr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buFont typeface="Arial" pitchFamily="34" charset="0"/>
              <a:buNone/>
            </a:pPr>
            <a:r>
              <a:rPr lang="en-US" sz="3200" dirty="0" smtClean="0"/>
              <a:t>Proscriptive</a:t>
            </a:r>
          </a:p>
          <a:p>
            <a:pPr>
              <a:lnSpc>
                <a:spcPct val="150000"/>
              </a:lnSpc>
            </a:pPr>
            <a:r>
              <a:rPr lang="en-US" sz="3200" dirty="0" smtClean="0"/>
              <a:t>Negative phrasing</a:t>
            </a:r>
          </a:p>
          <a:p>
            <a:pPr>
              <a:lnSpc>
                <a:spcPct val="150000"/>
              </a:lnSpc>
            </a:pPr>
            <a:r>
              <a:rPr lang="en-US" sz="3200" dirty="0" smtClean="0"/>
              <a:t>Less preferable</a:t>
            </a:r>
          </a:p>
          <a:p>
            <a:pPr>
              <a:lnSpc>
                <a:spcPct val="150000"/>
              </a:lnSpc>
            </a:pPr>
            <a:r>
              <a:rPr lang="en-US" sz="3200" dirty="0" smtClean="0"/>
              <a:t>More effective</a:t>
            </a:r>
          </a:p>
          <a:p>
            <a:pPr>
              <a:lnSpc>
                <a:spcPct val="150000"/>
              </a:lnSpc>
            </a:pPr>
            <a:endParaRPr lang="en-US" sz="3200" dirty="0"/>
          </a:p>
          <a:p>
            <a:pPr marL="0" indent="0">
              <a:lnSpc>
                <a:spcPct val="150000"/>
              </a:lnSpc>
              <a:buNone/>
            </a:pPr>
            <a:r>
              <a:rPr lang="en-US" sz="2800" dirty="0">
                <a:solidFill>
                  <a:schemeClr val="tx1">
                    <a:lumMod val="65000"/>
                    <a:lumOff val="35000"/>
                  </a:schemeClr>
                </a:solidFill>
              </a:rPr>
              <a:t>(Winters et al. 2007)</a:t>
            </a:r>
            <a:endParaRPr lang="en-US" sz="2800" dirty="0" smtClean="0"/>
          </a:p>
        </p:txBody>
      </p:sp>
    </p:spTree>
    <p:extLst>
      <p:ext uri="{BB962C8B-B14F-4D97-AF65-F5344CB8AC3E}">
        <p14:creationId xmlns:p14="http://schemas.microsoft.com/office/powerpoint/2010/main" val="25704101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457200" y="0"/>
            <a:ext cx="8686800" cy="1066800"/>
          </a:xfrm>
          <a:prstGeom prst="rect">
            <a:avLst/>
          </a:prstGeom>
        </p:spPr>
        <p:txBody>
          <a:bodyPr lIns="91425" tIns="91425" rIns="91425" bIns="91425" anchor="ctr" anchorCtr="0">
            <a:noAutofit/>
          </a:bodyPr>
          <a:lstStyle/>
          <a:p>
            <a:pPr>
              <a:buNone/>
            </a:pPr>
            <a:r>
              <a:rPr lang="en-US" sz="3600" dirty="0" smtClean="0"/>
              <a:t>Message Structuring</a:t>
            </a:r>
            <a:endParaRPr lang="en" sz="3600" dirty="0"/>
          </a:p>
        </p:txBody>
      </p:sp>
      <p:sp>
        <p:nvSpPr>
          <p:cNvPr id="36" name="Shape 36"/>
          <p:cNvSpPr txBox="1">
            <a:spLocks noGrp="1"/>
          </p:cNvSpPr>
          <p:nvPr>
            <p:ph type="body" idx="4294967295"/>
          </p:nvPr>
        </p:nvSpPr>
        <p:spPr>
          <a:xfrm>
            <a:off x="533400" y="1371600"/>
            <a:ext cx="3962400" cy="5149850"/>
          </a:xfrm>
          <a:prstGeom prst="rect">
            <a:avLst/>
          </a:prstGeom>
        </p:spPr>
        <p:txBody>
          <a:bodyPr lIns="91425" tIns="91425" rIns="91425" bIns="91425" anchor="t" anchorCtr="0">
            <a:noAutofit/>
          </a:bodyPr>
          <a:lstStyle/>
          <a:p>
            <a:pPr marL="0" indent="0">
              <a:lnSpc>
                <a:spcPct val="150000"/>
              </a:lnSpc>
              <a:buNone/>
            </a:pPr>
            <a:r>
              <a:rPr lang="en-US" sz="3200" dirty="0" smtClean="0"/>
              <a:t>Descriptive</a:t>
            </a:r>
          </a:p>
          <a:p>
            <a:pPr>
              <a:lnSpc>
                <a:spcPct val="150000"/>
              </a:lnSpc>
            </a:pPr>
            <a:r>
              <a:rPr lang="en-US" sz="3200" dirty="0" smtClean="0"/>
              <a:t>Explain what’s happening</a:t>
            </a:r>
          </a:p>
          <a:p>
            <a:pPr>
              <a:lnSpc>
                <a:spcPct val="150000"/>
              </a:lnSpc>
            </a:pPr>
            <a:r>
              <a:rPr lang="en-US" sz="3200" dirty="0" smtClean="0"/>
              <a:t>Preferred by visitors</a:t>
            </a:r>
          </a:p>
          <a:p>
            <a:pPr>
              <a:lnSpc>
                <a:spcPct val="150000"/>
              </a:lnSpc>
            </a:pPr>
            <a:r>
              <a:rPr lang="en-US" sz="3200" dirty="0" smtClean="0"/>
              <a:t>Less effective</a:t>
            </a:r>
          </a:p>
        </p:txBody>
      </p:sp>
      <p:sp>
        <p:nvSpPr>
          <p:cNvPr id="4" name="Shape 36"/>
          <p:cNvSpPr txBox="1">
            <a:spLocks/>
          </p:cNvSpPr>
          <p:nvPr/>
        </p:nvSpPr>
        <p:spPr>
          <a:xfrm>
            <a:off x="4953000" y="1371600"/>
            <a:ext cx="3505200" cy="5149850"/>
          </a:xfrm>
          <a:prstGeom prst="rect">
            <a:avLst/>
          </a:prstGeom>
        </p:spPr>
        <p:txBody>
          <a:bodyPr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buFont typeface="Arial" pitchFamily="34" charset="0"/>
              <a:buNone/>
            </a:pPr>
            <a:r>
              <a:rPr lang="en-US" sz="3200" dirty="0" smtClean="0"/>
              <a:t>Injunctive</a:t>
            </a:r>
          </a:p>
          <a:p>
            <a:pPr>
              <a:lnSpc>
                <a:spcPct val="150000"/>
              </a:lnSpc>
            </a:pPr>
            <a:r>
              <a:rPr lang="en-US" sz="3200" dirty="0" smtClean="0"/>
              <a:t>Issue command</a:t>
            </a:r>
          </a:p>
          <a:p>
            <a:pPr>
              <a:lnSpc>
                <a:spcPct val="150000"/>
              </a:lnSpc>
            </a:pPr>
            <a:r>
              <a:rPr lang="en-US" sz="3200" dirty="0" smtClean="0"/>
              <a:t>Less preferable to visitors</a:t>
            </a:r>
          </a:p>
          <a:p>
            <a:pPr>
              <a:lnSpc>
                <a:spcPct val="150000"/>
              </a:lnSpc>
            </a:pPr>
            <a:r>
              <a:rPr lang="en-US" sz="3200" dirty="0" smtClean="0"/>
              <a:t>More effective</a:t>
            </a:r>
          </a:p>
          <a:p>
            <a:pPr>
              <a:lnSpc>
                <a:spcPct val="150000"/>
              </a:lnSpc>
            </a:pPr>
            <a:r>
              <a:rPr lang="en-US" sz="2400" dirty="0" smtClean="0">
                <a:solidFill>
                  <a:srgbClr val="595959"/>
                </a:solidFill>
              </a:rPr>
              <a:t>(Winter et al. 2000)</a:t>
            </a:r>
          </a:p>
        </p:txBody>
      </p:sp>
    </p:spTree>
    <p:extLst>
      <p:ext uri="{BB962C8B-B14F-4D97-AF65-F5344CB8AC3E}">
        <p14:creationId xmlns:p14="http://schemas.microsoft.com/office/powerpoint/2010/main" val="13245496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457200" y="0"/>
            <a:ext cx="8686800" cy="1066800"/>
          </a:xfrm>
          <a:prstGeom prst="rect">
            <a:avLst/>
          </a:prstGeom>
        </p:spPr>
        <p:txBody>
          <a:bodyPr lIns="91425" tIns="91425" rIns="91425" bIns="91425" anchor="ctr" anchorCtr="0">
            <a:noAutofit/>
          </a:bodyPr>
          <a:lstStyle/>
          <a:p>
            <a:pPr>
              <a:buNone/>
            </a:pPr>
            <a:r>
              <a:rPr lang="en-US" sz="3600" dirty="0" smtClean="0"/>
              <a:t>Site Management</a:t>
            </a:r>
            <a:endParaRPr lang="en" sz="3600" dirty="0"/>
          </a:p>
        </p:txBody>
      </p:sp>
      <p:pic>
        <p:nvPicPr>
          <p:cNvPr id="5" name="Picture 2" descr="D:\Photographs\1780\IMG0100.jpg"/>
          <p:cNvPicPr>
            <a:picLocks noChangeAspect="1" noChangeArrowheads="1"/>
          </p:cNvPicPr>
          <p:nvPr/>
        </p:nvPicPr>
        <p:blipFill>
          <a:blip r:embed="rId3" cstate="print">
            <a:lum bright="12000"/>
          </a:blip>
          <a:srcRect/>
          <a:stretch>
            <a:fillRect/>
          </a:stretch>
        </p:blipFill>
        <p:spPr bwMode="auto">
          <a:xfrm>
            <a:off x="1295400" y="1117357"/>
            <a:ext cx="6554987" cy="4369044"/>
          </a:xfrm>
          <a:prstGeom prst="rect">
            <a:avLst/>
          </a:prstGeom>
          <a:noFill/>
        </p:spPr>
      </p:pic>
    </p:spTree>
    <p:extLst>
      <p:ext uri="{BB962C8B-B14F-4D97-AF65-F5344CB8AC3E}">
        <p14:creationId xmlns:p14="http://schemas.microsoft.com/office/powerpoint/2010/main" val="3005663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EA3D4DB-F8C1-4D30-8DCC-677800F8CB47}" type="slidenum">
              <a:rPr lang="en-US" smtClean="0"/>
              <a:pPr/>
              <a:t>57</a:t>
            </a:fld>
            <a:endParaRPr lang="en-US" dirty="0"/>
          </a:p>
        </p:txBody>
      </p:sp>
      <p:pic>
        <p:nvPicPr>
          <p:cNvPr id="9" name="Picture 8"/>
          <p:cNvPicPr/>
          <p:nvPr/>
        </p:nvPicPr>
        <p:blipFill>
          <a:blip r:embed="rId2"/>
          <a:srcRect r="14925"/>
          <a:stretch>
            <a:fillRect/>
          </a:stretch>
        </p:blipFill>
        <p:spPr bwMode="auto">
          <a:xfrm>
            <a:off x="4800600" y="1143000"/>
            <a:ext cx="4343400" cy="3810000"/>
          </a:xfrm>
          <a:prstGeom prst="rect">
            <a:avLst/>
          </a:prstGeom>
          <a:noFill/>
          <a:ln w="9525">
            <a:noFill/>
            <a:miter lim="800000"/>
            <a:headEnd/>
            <a:tailEnd/>
          </a:ln>
        </p:spPr>
      </p:pic>
      <p:pic>
        <p:nvPicPr>
          <p:cNvPr id="10" name="Picture 9"/>
          <p:cNvPicPr/>
          <p:nvPr/>
        </p:nvPicPr>
        <p:blipFill>
          <a:blip r:embed="rId3"/>
          <a:srcRect/>
          <a:stretch>
            <a:fillRect/>
          </a:stretch>
        </p:blipFill>
        <p:spPr bwMode="auto">
          <a:xfrm>
            <a:off x="0" y="1143000"/>
            <a:ext cx="4419600" cy="3581400"/>
          </a:xfrm>
          <a:prstGeom prst="rect">
            <a:avLst/>
          </a:prstGeom>
          <a:noFill/>
          <a:ln w="9525">
            <a:noFill/>
            <a:miter lim="800000"/>
            <a:headEnd/>
            <a:tailEnd/>
          </a:ln>
        </p:spPr>
      </p:pic>
      <p:sp>
        <p:nvSpPr>
          <p:cNvPr id="11" name="Shape 35"/>
          <p:cNvSpPr txBox="1">
            <a:spLocks/>
          </p:cNvSpPr>
          <p:nvPr/>
        </p:nvSpPr>
        <p:spPr>
          <a:xfrm>
            <a:off x="457200" y="0"/>
            <a:ext cx="8229600" cy="1066800"/>
          </a:xfrm>
          <a:prstGeom prst="rect">
            <a:avLst/>
          </a:prstGeom>
        </p:spPr>
        <p:txBody>
          <a:bodyPr lIns="91425" tIns="91425" rIns="91425" bIns="91425" anchor="b"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 sz="2400" b="1" i="0" u="none" strike="noStrike" kern="1200" cap="none" spc="0" normalizeH="0" baseline="0" noProof="0" dirty="0" smtClean="0">
                <a:ln>
                  <a:noFill/>
                </a:ln>
                <a:solidFill>
                  <a:srgbClr val="FFFFFF"/>
                </a:solidFill>
                <a:effectLst/>
                <a:uLnTx/>
                <a:uFillTx/>
                <a:latin typeface="+mj-lt"/>
                <a:ea typeface="+mj-ea"/>
                <a:cs typeface="+mj-cs"/>
              </a:rPr>
              <a:t>The Data</a:t>
            </a:r>
            <a:endParaRPr kumimoji="0" lang="en" sz="2400" b="1" i="0" u="none" strike="noStrike" kern="1200" cap="none" spc="0" normalizeH="0" baseline="0" noProof="0" dirty="0">
              <a:ln>
                <a:noFill/>
              </a:ln>
              <a:solidFill>
                <a:srgbClr val="FFFFFF"/>
              </a:solidFill>
              <a:effectLst/>
              <a:uLnTx/>
              <a:uFillTx/>
              <a:latin typeface="+mj-lt"/>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The People</a:t>
            </a:r>
            <a:endParaRPr lang="en-US" dirty="0"/>
          </a:p>
        </p:txBody>
      </p:sp>
      <p:pic>
        <p:nvPicPr>
          <p:cNvPr id="3" name="Picture 2" descr="WeAreWiredToSeekFun.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52400"/>
            <a:ext cx="9348476" cy="5254561"/>
          </a:xfrm>
          <a:prstGeom prst="rect">
            <a:avLst/>
          </a:prstGeom>
          <a:effectLst>
            <a:outerShdw blurRad="127000" dist="101600" dir="2700000" algn="tl" rotWithShape="0">
              <a:prstClr val="black">
                <a:alpha val="50000"/>
              </a:prstClr>
            </a:outerShdw>
          </a:effectLst>
        </p:spPr>
      </p:pic>
      <p:sp>
        <p:nvSpPr>
          <p:cNvPr id="4" name="TextBox 3"/>
          <p:cNvSpPr txBox="1"/>
          <p:nvPr/>
        </p:nvSpPr>
        <p:spPr>
          <a:xfrm>
            <a:off x="1676400" y="5486400"/>
            <a:ext cx="5829916" cy="646331"/>
          </a:xfrm>
          <a:prstGeom prst="rect">
            <a:avLst/>
          </a:prstGeom>
          <a:noFill/>
        </p:spPr>
        <p:txBody>
          <a:bodyPr wrap="none" rtlCol="0">
            <a:spAutoFit/>
          </a:bodyPr>
          <a:lstStyle/>
          <a:p>
            <a:r>
              <a:rPr lang="en-US" sz="3600" dirty="0" smtClean="0"/>
              <a:t>[Some of] America’s people</a:t>
            </a:r>
            <a:endParaRPr lang="en-US" sz="3600" dirty="0"/>
          </a:p>
        </p:txBody>
      </p:sp>
    </p:spTree>
    <p:extLst>
      <p:ext uri="{BB962C8B-B14F-4D97-AF65-F5344CB8AC3E}">
        <p14:creationId xmlns:p14="http://schemas.microsoft.com/office/powerpoint/2010/main" val="41923829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Resources and People Interact</a:t>
            </a:r>
            <a:endParaRPr lang="en-US" dirty="0"/>
          </a:p>
        </p:txBody>
      </p:sp>
      <p:pic>
        <p:nvPicPr>
          <p:cNvPr id="3" name="Picture 2" descr="WakeboardingWithDolphins.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6800"/>
            <a:ext cx="9144000" cy="3895344"/>
          </a:xfrm>
          <a:prstGeom prst="rect">
            <a:avLst/>
          </a:prstGeom>
          <a:effectLst>
            <a:outerShdw blurRad="127000" dist="127000" dir="2700000" algn="tl" rotWithShape="0">
              <a:prstClr val="black">
                <a:alpha val="50000"/>
              </a:prstClr>
            </a:outerShdw>
          </a:effectLst>
        </p:spPr>
      </p:pic>
      <p:sp>
        <p:nvSpPr>
          <p:cNvPr id="4" name="TextBox 3"/>
          <p:cNvSpPr txBox="1"/>
          <p:nvPr/>
        </p:nvSpPr>
        <p:spPr>
          <a:xfrm>
            <a:off x="2286000" y="5410200"/>
            <a:ext cx="4152900" cy="584776"/>
          </a:xfrm>
          <a:prstGeom prst="rect">
            <a:avLst/>
          </a:prstGeom>
          <a:noFill/>
        </p:spPr>
        <p:txBody>
          <a:bodyPr wrap="none" rtlCol="0">
            <a:spAutoFit/>
          </a:bodyPr>
          <a:lstStyle/>
          <a:p>
            <a:pPr algn="ctr"/>
            <a:r>
              <a:rPr lang="en-US" sz="3200" dirty="0" smtClean="0"/>
              <a:t>Sometimes positively!</a:t>
            </a:r>
            <a:endParaRPr lang="en-US" sz="3200" dirty="0"/>
          </a:p>
        </p:txBody>
      </p:sp>
    </p:spTree>
    <p:extLst>
      <p:ext uri="{BB962C8B-B14F-4D97-AF65-F5344CB8AC3E}">
        <p14:creationId xmlns:p14="http://schemas.microsoft.com/office/powerpoint/2010/main" val="36349228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…And Sometimes:</a:t>
            </a:r>
            <a:endParaRPr lang="en-US" dirty="0"/>
          </a:p>
        </p:txBody>
      </p:sp>
      <p:sp>
        <p:nvSpPr>
          <p:cNvPr id="4" name="TextBox 3"/>
          <p:cNvSpPr txBox="1"/>
          <p:nvPr/>
        </p:nvSpPr>
        <p:spPr>
          <a:xfrm>
            <a:off x="2286000" y="5410200"/>
            <a:ext cx="4152900" cy="584776"/>
          </a:xfrm>
          <a:prstGeom prst="rect">
            <a:avLst/>
          </a:prstGeom>
          <a:noFill/>
        </p:spPr>
        <p:txBody>
          <a:bodyPr wrap="none" rtlCol="0">
            <a:spAutoFit/>
          </a:bodyPr>
          <a:lstStyle/>
          <a:p>
            <a:pPr algn="ctr"/>
            <a:r>
              <a:rPr lang="en-US" sz="3200" dirty="0" smtClean="0"/>
              <a:t>Sometimes positively!</a:t>
            </a:r>
            <a:endParaRPr lang="en-US" sz="3200" dirty="0"/>
          </a:p>
        </p:txBody>
      </p:sp>
      <p:pic>
        <p:nvPicPr>
          <p:cNvPr id="5" name="Picture 4" descr="6WRgWjf.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71" y="1066800"/>
            <a:ext cx="10755671" cy="5834951"/>
          </a:xfrm>
          <a:prstGeom prst="rect">
            <a:avLst/>
          </a:prstGeom>
        </p:spPr>
      </p:pic>
    </p:spTree>
    <p:extLst>
      <p:ext uri="{BB962C8B-B14F-4D97-AF65-F5344CB8AC3E}">
        <p14:creationId xmlns:p14="http://schemas.microsoft.com/office/powerpoint/2010/main" val="1355364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Documents and Settings\YES HI HELLO\My Documents\Work\Virginia Tech\Research\Haleakala National Park\Haleakala National Park Photos\PB231814.JPG"/>
          <p:cNvPicPr>
            <a:picLocks noChangeAspect="1" noChangeArrowheads="1"/>
          </p:cNvPicPr>
          <p:nvPr/>
        </p:nvPicPr>
        <p:blipFill>
          <a:blip r:embed="rId2" cstate="print"/>
          <a:srcRect/>
          <a:stretch>
            <a:fillRect/>
          </a:stretch>
        </p:blipFill>
        <p:spPr bwMode="auto">
          <a:xfrm>
            <a:off x="-541" y="1"/>
            <a:ext cx="9144541" cy="6858000"/>
          </a:xfrm>
          <a:prstGeom prst="rect">
            <a:avLst/>
          </a:prstGeom>
          <a:noFill/>
        </p:spPr>
      </p:pic>
    </p:spTree>
    <p:extLst>
      <p:ext uri="{BB962C8B-B14F-4D97-AF65-F5344CB8AC3E}">
        <p14:creationId xmlns:p14="http://schemas.microsoft.com/office/powerpoint/2010/main" val="29240996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1171</TotalTime>
  <Words>2700</Words>
  <Application>Microsoft Office PowerPoint</Application>
  <PresentationFormat>On-screen Show (4:3)</PresentationFormat>
  <Paragraphs>311</Paragraphs>
  <Slides>57</Slides>
  <Notes>54</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57</vt:i4>
      </vt:variant>
    </vt:vector>
  </HeadingPairs>
  <TitlesOfParts>
    <vt:vector size="60" baseType="lpstr">
      <vt:lpstr>1_Office Theme</vt:lpstr>
      <vt:lpstr>2_Office Theme</vt:lpstr>
      <vt:lpstr>Equation</vt:lpstr>
      <vt:lpstr>PowerPoint Presentation</vt:lpstr>
      <vt:lpstr>PowerPoint Presentation</vt:lpstr>
      <vt:lpstr>Helping Us Help Your Next Project</vt:lpstr>
      <vt:lpstr>In The Room Today</vt:lpstr>
      <vt:lpstr>PowerPoint Presentation</vt:lpstr>
      <vt:lpstr>And The People</vt:lpstr>
      <vt:lpstr>Resources and People Interact</vt:lpstr>
      <vt:lpstr>…And Sometimes:</vt:lpstr>
      <vt:lpstr>PowerPoint Presentation</vt:lpstr>
      <vt:lpstr>Individuals Sometimes “Leave A Trace”</vt:lpstr>
      <vt:lpstr>Stories, Not Statistics</vt:lpstr>
      <vt:lpstr>Your Village Is Distinctive</vt:lpstr>
      <vt:lpstr>Useful Work By Smart People </vt:lpstr>
      <vt:lpstr>Useful Work By Smart People </vt:lpstr>
      <vt:lpstr>Conventional: Perceived Peer Opinion</vt:lpstr>
      <vt:lpstr>Useful Work By Smart People </vt:lpstr>
      <vt:lpstr>Useful Work By Smart People </vt:lpstr>
      <vt:lpstr>Site Management</vt:lpstr>
      <vt:lpstr>Site Management</vt:lpstr>
      <vt:lpstr>Useful Work By Smart People</vt:lpstr>
      <vt:lpstr>Useful Work By Smart People</vt:lpstr>
      <vt:lpstr>Central vs. Peripheral Persuasion Route</vt:lpstr>
      <vt:lpstr>Useful Work By Smart People</vt:lpstr>
      <vt:lpstr>How You Plan Behavior </vt:lpstr>
      <vt:lpstr>Useful Work By Smart People</vt:lpstr>
      <vt:lpstr>PowerPoint Presentation</vt:lpstr>
      <vt:lpstr>PowerPoint Presentation</vt:lpstr>
      <vt:lpstr>Background</vt:lpstr>
      <vt:lpstr>Key Questions</vt:lpstr>
      <vt:lpstr>What We Did</vt:lpstr>
      <vt:lpstr>What We Did: Study Sites</vt:lpstr>
      <vt:lpstr>What We Did: The Journal</vt:lpstr>
      <vt:lpstr>What We Did: The Bracelet</vt:lpstr>
      <vt:lpstr>What We Did: The Games</vt:lpstr>
      <vt:lpstr>What We Did</vt:lpstr>
      <vt:lpstr>What We Did</vt:lpstr>
      <vt:lpstr>What We Did</vt:lpstr>
      <vt:lpstr>What We’re Finding</vt:lpstr>
      <vt:lpstr>PowerPoint Presentation</vt:lpstr>
      <vt:lpstr>Sample Responses: “What are three things you can do to here in Illinois keep the ocean clean?”</vt:lpstr>
      <vt:lpstr>Sample Responses: Staying on the Trail</vt:lpstr>
      <vt:lpstr>Sample Responses: “Draw a picture of someone doing something to HURT Lily’s habitat:”</vt:lpstr>
      <vt:lpstr>Sample Responses: “Draw a picture of someone doing something to HELP Lily’s habitat.”</vt:lpstr>
      <vt:lpstr>Sample Responses: Acrostic Poems</vt:lpstr>
      <vt:lpstr>Sample responses we couldn’t decipher for the life of us</vt:lpstr>
      <vt:lpstr>What We’re Finding</vt:lpstr>
      <vt:lpstr>What We’re Finding</vt:lpstr>
      <vt:lpstr>What We’re Finding</vt:lpstr>
      <vt:lpstr>What We’re Finding</vt:lpstr>
      <vt:lpstr>What We’re Finding</vt:lpstr>
      <vt:lpstr>Questions and Discussion</vt:lpstr>
      <vt:lpstr>Supplemental Slides: We Who Really Own “Geek” &amp; “Nerd”</vt:lpstr>
      <vt:lpstr>Useful Work By Smart People</vt:lpstr>
      <vt:lpstr>Message Phrasing Approach</vt:lpstr>
      <vt:lpstr>Message Structuring</vt:lpstr>
      <vt:lpstr>Site Management</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Establish Narrative</dc:title>
  <dc:creator>Our Computer</dc:creator>
  <cp:lastModifiedBy>Logon</cp:lastModifiedBy>
  <cp:revision>26</cp:revision>
  <dcterms:modified xsi:type="dcterms:W3CDTF">2014-02-05T20:38:02Z</dcterms:modified>
</cp:coreProperties>
</file>