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20" y="-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A4D99-8A9E-8642-B71A-0A673FB184A7}" type="datetimeFigureOut">
              <a:rPr lang="en-US" smtClean="0"/>
              <a:t>2/25/13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C09AB-DDE3-A441-B317-D2D26DC8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2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F9B81-568F-DB4D-AB6F-0AD9A3F116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0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9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6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9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0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7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5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7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3E7A5-5C4F-8A4E-A147-2C8EE7C94143}" type="datetimeFigureOut">
              <a:rPr lang="en-US" smtClean="0"/>
              <a:t>2/25/13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B0205-84E8-E24B-8E1D-636FF819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5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tba.org" TargetMode="External"/><Relationship Id="rId4" Type="http://schemas.openxmlformats.org/officeDocument/2006/relationships/hyperlink" Target="http://links.logan-park.org/index.php/?i=17" TargetMode="External"/><Relationship Id="rId5" Type="http://schemas.openxmlformats.org/officeDocument/2006/relationships/hyperlink" Target="http://www.shawneetrailconservancy.com" TargetMode="External"/><Relationship Id="rId6" Type="http://schemas.openxmlformats.org/officeDocument/2006/relationships/hyperlink" Target="http://links.logan-park.org/index.php/?i=1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inks.logan-park.org/index.php/?i=16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78"/>
            <a:ext cx="10623176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 flipH="1">
            <a:off x="3714116" y="-3261539"/>
            <a:ext cx="1715767" cy="91440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066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Trails That Last: Siting, Construction, and Maintenance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 flipH="1">
            <a:off x="3672612" y="1098072"/>
            <a:ext cx="1840812" cy="91440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5898098"/>
            <a:ext cx="9144000" cy="692381"/>
          </a:xfrm>
        </p:spPr>
        <p:txBody>
          <a:bodyPr>
            <a:normAutofit/>
          </a:bodyPr>
          <a:lstStyle/>
          <a:p>
            <a:r>
              <a:rPr lang="en-US" dirty="0" smtClean="0"/>
              <a:t>Logan</a:t>
            </a:r>
            <a:r>
              <a:rPr lang="en-US" dirty="0"/>
              <a:t>-</a:t>
            </a:r>
            <a:r>
              <a:rPr lang="en-US" dirty="0" err="1" smtClean="0"/>
              <a:t>Park.org</a:t>
            </a:r>
            <a:r>
              <a:rPr lang="en-US" dirty="0" smtClean="0"/>
              <a:t> | Illinois Horse Fair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– When Trails Fail You…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they fail you?</a:t>
            </a:r>
          </a:p>
          <a:p>
            <a:endParaRPr lang="en-US" dirty="0"/>
          </a:p>
          <a:p>
            <a:r>
              <a:rPr lang="en-US" dirty="0" smtClean="0"/>
              <a:t>What are the most common problems that tick you 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0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3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</a:p>
          <a:p>
            <a:r>
              <a:rPr lang="en-US" dirty="0" smtClean="0"/>
              <a:t>Time</a:t>
            </a:r>
          </a:p>
          <a:p>
            <a:r>
              <a:rPr lang="en-US" dirty="0" smtClean="0"/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Rules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Regulations</a:t>
            </a:r>
          </a:p>
          <a:p>
            <a:r>
              <a:rPr lang="en-US" dirty="0" smtClean="0"/>
              <a:t>Land ownership</a:t>
            </a:r>
          </a:p>
          <a:p>
            <a:r>
              <a:rPr lang="en-US" dirty="0" smtClean="0"/>
              <a:t>Liability exposure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Power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Tractor w/ scoop &amp; blade or</a:t>
            </a:r>
          </a:p>
          <a:p>
            <a:r>
              <a:rPr lang="en-US" dirty="0" smtClean="0"/>
              <a:t>Dingo</a:t>
            </a:r>
            <a:endParaRPr lang="en-US" dirty="0"/>
          </a:p>
        </p:txBody>
      </p:sp>
      <p:pic>
        <p:nvPicPr>
          <p:cNvPr id="7" name="Picture 6" descr="0125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t="31588" r="18056" b="13584"/>
          <a:stretch/>
        </p:blipFill>
        <p:spPr>
          <a:xfrm>
            <a:off x="2943831" y="3100226"/>
            <a:ext cx="6200169" cy="33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4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Power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Tractor w/ scoop &amp; blade or</a:t>
            </a:r>
          </a:p>
          <a:p>
            <a:r>
              <a:rPr lang="en-US" dirty="0" smtClean="0"/>
              <a:t>Dingo</a:t>
            </a:r>
            <a:endParaRPr lang="en-US" dirty="0"/>
          </a:p>
        </p:txBody>
      </p:sp>
      <p:pic>
        <p:nvPicPr>
          <p:cNvPr id="8" name="Picture 7" descr="0125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36607" r="13164" b="-557"/>
          <a:stretch/>
        </p:blipFill>
        <p:spPr>
          <a:xfrm>
            <a:off x="2753825" y="3090225"/>
            <a:ext cx="6390175" cy="3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Power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Tractor w/ scoop &amp; blade or</a:t>
            </a:r>
          </a:p>
          <a:p>
            <a:r>
              <a:rPr lang="en-US" dirty="0" smtClean="0"/>
              <a:t>Other narrow-gauge </a:t>
            </a:r>
            <a:r>
              <a:rPr lang="en-US" dirty="0" err="1" smtClean="0"/>
              <a:t>mech</a:t>
            </a:r>
            <a:endParaRPr lang="en-US" dirty="0"/>
          </a:p>
        </p:txBody>
      </p:sp>
      <p:pic>
        <p:nvPicPr>
          <p:cNvPr id="7" name="Picture 6" descr="01258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6730"/>
          <a:stretch/>
        </p:blipFill>
        <p:spPr>
          <a:xfrm>
            <a:off x="2250062" y="3110227"/>
            <a:ext cx="6893938" cy="43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Clinometer</a:t>
            </a:r>
            <a:endParaRPr lang="en-US" dirty="0"/>
          </a:p>
        </p:txBody>
      </p:sp>
      <p:pic>
        <p:nvPicPr>
          <p:cNvPr id="7" name="Picture 6" descr="0125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18030" r="22963" b="14079"/>
          <a:stretch/>
        </p:blipFill>
        <p:spPr>
          <a:xfrm>
            <a:off x="2626635" y="2797702"/>
            <a:ext cx="6060165" cy="36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Clinometer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099" y="2612028"/>
            <a:ext cx="4600126" cy="4521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4756" y="6478667"/>
            <a:ext cx="269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extension.umn.edu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6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Clinometer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050138" y="2950215"/>
            <a:ext cx="3100085" cy="2140156"/>
          </a:xfrm>
          <a:prstGeom prst="wedgeRoundRectCallout">
            <a:avLst>
              <a:gd name="adj1" fmla="val -22768"/>
              <a:gd name="adj2" fmla="val -6693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Never trust your eyeballs regarding slope!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8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Rock bar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19" y="3777956"/>
            <a:ext cx="8974612" cy="30800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440" y="6315948"/>
            <a:ext cx="211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fhwa.dot.gov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2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Thanks.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You, for joining us today</a:t>
            </a:r>
          </a:p>
          <a:p>
            <a:pPr lvl="1"/>
            <a:r>
              <a:rPr lang="en-US" dirty="0" smtClean="0"/>
              <a:t>Please ask questions as we go, don’t wait</a:t>
            </a:r>
          </a:p>
          <a:p>
            <a:endParaRPr lang="en-US" dirty="0" smtClean="0"/>
          </a:p>
          <a:p>
            <a:r>
              <a:rPr lang="en-US" dirty="0" smtClean="0"/>
              <a:t>Sheryl King, Ph.D.</a:t>
            </a:r>
          </a:p>
          <a:p>
            <a:endParaRPr lang="en-US" dirty="0" smtClean="0"/>
          </a:p>
          <a:p>
            <a:r>
              <a:rPr lang="en-US" dirty="0" smtClean="0"/>
              <a:t>David </a:t>
            </a:r>
            <a:r>
              <a:rPr lang="en-US" dirty="0" err="1" smtClean="0"/>
              <a:t>Nobbe</a:t>
            </a:r>
            <a:r>
              <a:rPr lang="en-US" dirty="0" smtClean="0"/>
              <a:t>, Ph.D.</a:t>
            </a:r>
          </a:p>
          <a:p>
            <a:endParaRPr lang="en-US" dirty="0" smtClean="0"/>
          </a:p>
          <a:p>
            <a:r>
              <a:rPr lang="en-US" dirty="0" smtClean="0"/>
              <a:t>Emi Hayashi, D.V.M.</a:t>
            </a:r>
          </a:p>
        </p:txBody>
      </p:sp>
    </p:spTree>
    <p:extLst>
      <p:ext uri="{BB962C8B-B14F-4D97-AF65-F5344CB8AC3E}">
        <p14:creationId xmlns:p14="http://schemas.microsoft.com/office/powerpoint/2010/main" val="338716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Pulaski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87" y="2333747"/>
            <a:ext cx="2343814" cy="45242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24" y="3532822"/>
            <a:ext cx="5148663" cy="33251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4869" y="3163490"/>
            <a:ext cx="345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Images: </a:t>
            </a:r>
            <a:r>
              <a:rPr lang="en-US" dirty="0" err="1" smtClean="0">
                <a:solidFill>
                  <a:srgbClr val="7F7F7F"/>
                </a:solidFill>
              </a:rPr>
              <a:t>dedavisart.wordpress.com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6721" b="40246"/>
          <a:stretch/>
        </p:blipFill>
        <p:spPr>
          <a:xfrm>
            <a:off x="457200" y="4020293"/>
            <a:ext cx="8510084" cy="196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Arborist telescoping loppers</a:t>
            </a:r>
          </a:p>
          <a:p>
            <a:pPr lvl="1"/>
            <a:r>
              <a:rPr lang="en-US" dirty="0" smtClean="0"/>
              <a:t>Keep you safely in the saddle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306" y="4908553"/>
            <a:ext cx="221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atraes.com.au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5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10" y="1324110"/>
            <a:ext cx="5279890" cy="5279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Council rake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93706" y="6371593"/>
            <a:ext cx="192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amleo.com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6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Rogue hoe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97374" y="6371593"/>
            <a:ext cx="26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thestgeorgeco.com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95489"/>
            <a:ext cx="6096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97967">
            <a:off x="938837" y="85344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Brushcutter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93706" y="6371593"/>
            <a:ext cx="205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freewtc.com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7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Prep: Measure Twice, Cut Once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Tools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Labor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Hand Equipment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Stump grubber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7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240"/>
            <a:ext cx="9144000" cy="75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2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792409" y="-70005"/>
            <a:ext cx="10972687" cy="714408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Siting (designing the trail)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Siting: Landform Position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Ridge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Valley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Sidehill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Best vistas</a:t>
            </a:r>
          </a:p>
          <a:p>
            <a:r>
              <a:rPr lang="en-US" dirty="0" smtClean="0"/>
              <a:t>Most exposed</a:t>
            </a:r>
          </a:p>
          <a:p>
            <a:r>
              <a:rPr lang="en-US" dirty="0" smtClean="0"/>
              <a:t>Fastest damaged (weather)</a:t>
            </a:r>
          </a:p>
          <a:p>
            <a:r>
              <a:rPr lang="en-US" dirty="0" smtClean="0"/>
              <a:t>Hard to drain</a:t>
            </a:r>
          </a:p>
          <a:p>
            <a:r>
              <a:rPr lang="en-US" dirty="0" smtClean="0"/>
              <a:t>Much braiding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960054" y="1660117"/>
            <a:ext cx="2535746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0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Siting: Landform Position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Ridge</a:t>
            </a:r>
          </a:p>
          <a:p>
            <a:r>
              <a:rPr lang="en-US" b="1" dirty="0" smtClean="0"/>
              <a:t>Valley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Sidehill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Few vistas</a:t>
            </a:r>
          </a:p>
          <a:p>
            <a:r>
              <a:rPr lang="en-US" dirty="0" smtClean="0"/>
              <a:t>Least exposed</a:t>
            </a:r>
          </a:p>
          <a:p>
            <a:r>
              <a:rPr lang="en-US" dirty="0" smtClean="0"/>
              <a:t>Fastest damaged (mud)</a:t>
            </a:r>
          </a:p>
          <a:p>
            <a:r>
              <a:rPr lang="en-US" dirty="0" smtClean="0"/>
              <a:t>Impossible to drain</a:t>
            </a:r>
          </a:p>
          <a:p>
            <a:r>
              <a:rPr lang="en-US" dirty="0" smtClean="0"/>
              <a:t>Standing water health problems</a:t>
            </a:r>
          </a:p>
          <a:p>
            <a:r>
              <a:rPr lang="en-US" dirty="0" smtClean="0"/>
              <a:t>Much braiding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960054" y="2170168"/>
            <a:ext cx="2535746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2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 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Southern Ohio</a:t>
            </a:r>
          </a:p>
          <a:p>
            <a:endParaRPr lang="en-US" dirty="0"/>
          </a:p>
          <a:p>
            <a:r>
              <a:rPr lang="en-US" dirty="0" smtClean="0"/>
              <a:t>Xenia</a:t>
            </a:r>
          </a:p>
          <a:p>
            <a:endParaRPr lang="en-US" dirty="0" smtClean="0"/>
          </a:p>
          <a:p>
            <a:r>
              <a:rPr lang="en-US" dirty="0" smtClean="0"/>
              <a:t>Virginia Tech</a:t>
            </a:r>
          </a:p>
          <a:p>
            <a:endParaRPr lang="en-US" dirty="0" smtClean="0"/>
          </a:p>
          <a:p>
            <a:r>
              <a:rPr lang="en-US" dirty="0" smtClean="0"/>
              <a:t>SIU Forestry</a:t>
            </a:r>
          </a:p>
        </p:txBody>
      </p:sp>
    </p:spTree>
    <p:extLst>
      <p:ext uri="{BB962C8B-B14F-4D97-AF65-F5344CB8AC3E}">
        <p14:creationId xmlns:p14="http://schemas.microsoft.com/office/powerpoint/2010/main" val="122913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Siting: Landform Position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Ridge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Valley</a:t>
            </a:r>
          </a:p>
          <a:p>
            <a:r>
              <a:rPr lang="en-US" b="1" dirty="0" err="1" smtClean="0"/>
              <a:t>Sidehill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Moderately exposed</a:t>
            </a:r>
          </a:p>
          <a:p>
            <a:r>
              <a:rPr lang="en-US" dirty="0" smtClean="0"/>
              <a:t>Good vistas</a:t>
            </a:r>
          </a:p>
          <a:p>
            <a:r>
              <a:rPr lang="en-US" dirty="0" smtClean="0"/>
              <a:t>Easy to drain</a:t>
            </a:r>
          </a:p>
          <a:p>
            <a:r>
              <a:rPr lang="en-US" dirty="0" smtClean="0"/>
              <a:t>Minimal braiding</a:t>
            </a:r>
          </a:p>
          <a:p>
            <a:r>
              <a:rPr lang="en-US" dirty="0" smtClean="0"/>
              <a:t>“Contour trail”</a:t>
            </a:r>
          </a:p>
          <a:p>
            <a:r>
              <a:rPr lang="en-US" dirty="0" smtClean="0"/>
              <a:t>Rolling grade dips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129452" y="2670218"/>
            <a:ext cx="2376347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19463"/>
            <a:ext cx="3810000" cy="280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4616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fs.fed.us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8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Siting: Set the Centerline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Slope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TSA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Substrate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and type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Water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Sight lines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Landform slope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Higher is better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418080" y="1600200"/>
            <a:ext cx="2230120" cy="665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972796"/>
              </p:ext>
            </p:extLst>
          </p:nvPr>
        </p:nvGraphicFramePr>
        <p:xfrm>
          <a:off x="5106670" y="2145029"/>
          <a:ext cx="3580130" cy="156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3" imgW="901700" imgH="393700" progId="Equation.3">
                  <p:embed/>
                </p:oleObj>
              </mc:Choice>
              <mc:Fallback>
                <p:oleObj name="Equation" r:id="rId3" imgW="901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6670" y="2145029"/>
                        <a:ext cx="3580130" cy="156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544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Slope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TSA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Substrate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and type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Water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Sight lines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Landform slope</a:t>
            </a:r>
          </a:p>
          <a:p>
            <a:endParaRPr lang="en-US" dirty="0"/>
          </a:p>
          <a:p>
            <a:r>
              <a:rPr lang="en-US" dirty="0" smtClean="0"/>
              <a:t>Trail slope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Lower is better</a:t>
            </a:r>
          </a:p>
          <a:p>
            <a:pPr lvl="1"/>
            <a:r>
              <a:rPr lang="en-US" dirty="0" smtClean="0"/>
              <a:t>5</a:t>
            </a:r>
            <a:r>
              <a:rPr lang="en-US" dirty="0"/>
              <a:t>% to 8% max</a:t>
            </a:r>
          </a:p>
          <a:p>
            <a:pPr lvl="1"/>
            <a:r>
              <a:rPr lang="en-US" dirty="0"/>
              <a:t>Less than you think!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418080" y="1600200"/>
            <a:ext cx="2230120" cy="665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92181">
            <a:off x="2336800" y="2098040"/>
            <a:ext cx="2230120" cy="665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801454"/>
              </p:ext>
            </p:extLst>
          </p:nvPr>
        </p:nvGraphicFramePr>
        <p:xfrm>
          <a:off x="5035550" y="3149619"/>
          <a:ext cx="3580130" cy="156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3" imgW="901700" imgH="393700" progId="Equation.3">
                  <p:embed/>
                </p:oleObj>
              </mc:Choice>
              <mc:Fallback>
                <p:oleObj name="Equation" r:id="rId3" imgW="901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35550" y="3149619"/>
                        <a:ext cx="3580130" cy="156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790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Slope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TSA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Substrate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and type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Water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Sight lines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Landform slope</a:t>
            </a:r>
          </a:p>
          <a:p>
            <a:endParaRPr lang="en-US" dirty="0"/>
          </a:p>
          <a:p>
            <a:r>
              <a:rPr lang="en-US" dirty="0" smtClean="0"/>
              <a:t>Trail slope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Lower is better</a:t>
            </a:r>
          </a:p>
          <a:p>
            <a:pPr lvl="1"/>
            <a:r>
              <a:rPr lang="en-US" dirty="0" smtClean="0"/>
              <a:t>5</a:t>
            </a:r>
            <a:r>
              <a:rPr lang="en-US" dirty="0"/>
              <a:t>% to 8% max</a:t>
            </a:r>
          </a:p>
          <a:p>
            <a:pPr lvl="1"/>
            <a:r>
              <a:rPr lang="en-US" dirty="0"/>
              <a:t>Less than you think!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418080" y="1600200"/>
            <a:ext cx="2230120" cy="665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92181">
            <a:off x="2336800" y="2098040"/>
            <a:ext cx="2230120" cy="665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631005"/>
              </p:ext>
            </p:extLst>
          </p:nvPr>
        </p:nvGraphicFramePr>
        <p:xfrm>
          <a:off x="5035550" y="3149619"/>
          <a:ext cx="3580130" cy="156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Equation" r:id="rId3" imgW="901700" imgH="393700" progId="Equation.3">
                  <p:embed/>
                </p:oleObj>
              </mc:Choice>
              <mc:Fallback>
                <p:oleObj name="Equation" r:id="rId3" imgW="901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35550" y="3149619"/>
                        <a:ext cx="3580130" cy="156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eft Arrow 5"/>
          <p:cNvSpPr/>
          <p:nvPr/>
        </p:nvSpPr>
        <p:spPr>
          <a:xfrm>
            <a:off x="4180113" y="5641128"/>
            <a:ext cx="610017" cy="87820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342" y="5596005"/>
            <a:ext cx="3850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Contour trail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0802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Trail Looks Like: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276" y="1198889"/>
            <a:ext cx="5041917" cy="62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1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Trail Looks Like:</a:t>
            </a:r>
            <a:endParaRPr lang="en-US" dirty="0"/>
          </a:p>
        </p:txBody>
      </p:sp>
      <p:pic>
        <p:nvPicPr>
          <p:cNvPr id="4" name="Picture 5" descr="Smokey_snowtrail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556500" y="1144238"/>
            <a:ext cx="8071908" cy="571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779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b="1" dirty="0" smtClean="0"/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Use level and type</a:t>
            </a:r>
            <a:endParaRPr lang="en-US" dirty="0"/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580043" y="2130153"/>
            <a:ext cx="2915757" cy="54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0128" y="2130153"/>
            <a:ext cx="44496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Old way: Half rule</a:t>
            </a:r>
          </a:p>
          <a:p>
            <a:endParaRPr lang="en-US" sz="3200" dirty="0"/>
          </a:p>
          <a:p>
            <a:r>
              <a:rPr lang="en-US" sz="3200" dirty="0" smtClean="0"/>
              <a:t>“trail slope always less </a:t>
            </a:r>
          </a:p>
          <a:p>
            <a:r>
              <a:rPr lang="en-US" sz="3200" dirty="0" smtClean="0"/>
              <a:t>than half landform slope”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958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833" y="-1"/>
            <a:ext cx="9919094" cy="6871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0196" y="636046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fhwa.gov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4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b="1" dirty="0" smtClean="0"/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Use level and type</a:t>
            </a:r>
            <a:endParaRPr lang="en-US" dirty="0"/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Trail – Slope Alignment Angle</a:t>
            </a:r>
          </a:p>
          <a:p>
            <a:pPr marL="457200" lvl="1" indent="0">
              <a:buNone/>
            </a:pPr>
            <a:r>
              <a:rPr lang="en-US" dirty="0" smtClean="0"/>
              <a:t>(0 – 90</a:t>
            </a:r>
            <a:r>
              <a:rPr lang="en-US" dirty="0"/>
              <a:t>°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Higher is better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Hill’s facing (“aspect”)</a:t>
            </a:r>
            <a:endParaRPr lang="en-US" dirty="0"/>
          </a:p>
          <a:p>
            <a:pPr lvl="1"/>
            <a:r>
              <a:rPr lang="en-US" dirty="0" smtClean="0"/>
              <a:t>Trail’s direction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65 to 90° ideal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580043" y="2130153"/>
            <a:ext cx="2915757" cy="54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3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26" y="13213"/>
            <a:ext cx="8116646" cy="68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Sensible trail work</a:t>
            </a:r>
          </a:p>
          <a:p>
            <a:endParaRPr lang="en-US" dirty="0"/>
          </a:p>
          <a:p>
            <a:r>
              <a:rPr lang="en-US" dirty="0" smtClean="0"/>
              <a:t>Measure twice, cut once</a:t>
            </a:r>
          </a:p>
          <a:p>
            <a:endParaRPr lang="en-US" dirty="0"/>
          </a:p>
          <a:p>
            <a:r>
              <a:rPr lang="en-US" dirty="0" smtClean="0"/>
              <a:t>Evidence-based techniques</a:t>
            </a:r>
          </a:p>
        </p:txBody>
      </p:sp>
    </p:spTree>
    <p:extLst>
      <p:ext uri="{BB962C8B-B14F-4D97-AF65-F5344CB8AC3E}">
        <p14:creationId xmlns:p14="http://schemas.microsoft.com/office/powerpoint/2010/main" val="295431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Use level and type</a:t>
            </a:r>
            <a:endParaRPr lang="en-US" dirty="0"/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Mineral Soil:</a:t>
            </a:r>
          </a:p>
          <a:p>
            <a:pPr lvl="1"/>
            <a:r>
              <a:rPr lang="en-US" dirty="0" smtClean="0"/>
              <a:t>Coarse</a:t>
            </a:r>
          </a:p>
          <a:p>
            <a:pPr lvl="1"/>
            <a:r>
              <a:rPr lang="en-US" dirty="0" smtClean="0"/>
              <a:t>Sand</a:t>
            </a:r>
          </a:p>
          <a:p>
            <a:pPr lvl="1"/>
            <a:r>
              <a:rPr lang="en-US" dirty="0" smtClean="0"/>
              <a:t>Silt</a:t>
            </a:r>
          </a:p>
          <a:p>
            <a:pPr lvl="1"/>
            <a:r>
              <a:rPr lang="en-US" dirty="0" smtClean="0"/>
              <a:t>Clay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420066" y="2640192"/>
            <a:ext cx="2075734" cy="54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b="1" dirty="0" smtClean="0"/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Use level and type</a:t>
            </a:r>
            <a:endParaRPr lang="en-US" dirty="0"/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loess, remove down to mineral soil</a:t>
            </a:r>
          </a:p>
          <a:p>
            <a:endParaRPr lang="en-US" dirty="0"/>
          </a:p>
          <a:p>
            <a:r>
              <a:rPr lang="en-US" dirty="0" smtClean="0"/>
              <a:t>Add mixed fines </a:t>
            </a:r>
          </a:p>
          <a:p>
            <a:pPr lvl="1"/>
            <a:r>
              <a:rPr lang="en-US" dirty="0" smtClean="0"/>
              <a:t>Not graded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420066" y="2640192"/>
            <a:ext cx="2075734" cy="54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0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Substrate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Use level and type</a:t>
            </a:r>
            <a:endParaRPr lang="en-US" dirty="0"/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Trees</a:t>
            </a:r>
          </a:p>
          <a:p>
            <a:pPr lvl="1"/>
            <a:r>
              <a:rPr lang="en-US" dirty="0" smtClean="0"/>
              <a:t>Shield from rain</a:t>
            </a:r>
          </a:p>
          <a:p>
            <a:pPr lvl="1"/>
            <a:r>
              <a:rPr lang="en-US" dirty="0" smtClean="0"/>
              <a:t>Keep poor-draining trails wet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572466" y="3180232"/>
            <a:ext cx="2075734" cy="54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0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Substrate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Use level and type</a:t>
            </a:r>
            <a:endParaRPr lang="en-US" dirty="0"/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Trees</a:t>
            </a:r>
          </a:p>
          <a:p>
            <a:pPr lvl="1"/>
            <a:r>
              <a:rPr lang="en-US" dirty="0" smtClean="0"/>
              <a:t>Shield from rain</a:t>
            </a:r>
          </a:p>
          <a:p>
            <a:pPr lvl="1"/>
            <a:r>
              <a:rPr lang="en-US" dirty="0" smtClean="0"/>
              <a:t>Keep poor-draining trails wet</a:t>
            </a:r>
          </a:p>
          <a:p>
            <a:pPr lvl="1"/>
            <a:endParaRPr lang="en-US" dirty="0"/>
          </a:p>
          <a:p>
            <a:r>
              <a:rPr lang="en-US" dirty="0" smtClean="0"/>
              <a:t>Grasses</a:t>
            </a:r>
          </a:p>
          <a:p>
            <a:pPr lvl="1"/>
            <a:r>
              <a:rPr lang="en-US" dirty="0" smtClean="0"/>
              <a:t>Resistant and resilient</a:t>
            </a:r>
          </a:p>
          <a:p>
            <a:pPr lvl="1"/>
            <a:r>
              <a:rPr lang="en-US" dirty="0" smtClean="0"/>
              <a:t>Browse, ticks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572466" y="3180232"/>
            <a:ext cx="2075734" cy="54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6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b="1" dirty="0" smtClean="0"/>
              <a:t>Use level </a:t>
            </a:r>
            <a:r>
              <a:rPr lang="en-US" b="1" dirty="0"/>
              <a:t>and type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Water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0119" y="1970144"/>
            <a:ext cx="4346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 you have to share the trail?  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 rot="18378787">
            <a:off x="2710477" y="2880209"/>
            <a:ext cx="2030056" cy="6300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5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881" y="1170085"/>
            <a:ext cx="10200746" cy="442032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Safer Shared Trails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5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881" y="1170085"/>
            <a:ext cx="10200746" cy="4420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098" y="383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-640881" y="1170085"/>
            <a:ext cx="2920943" cy="2660194"/>
          </a:xfrm>
          <a:prstGeom prst="downArrow">
            <a:avLst>
              <a:gd name="adj1" fmla="val 6643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Motorized recreation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7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881" y="1170085"/>
            <a:ext cx="10200746" cy="4420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098" y="383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-640881" y="1170085"/>
            <a:ext cx="2920943" cy="2660194"/>
          </a:xfrm>
          <a:prstGeom prst="downArrow">
            <a:avLst>
              <a:gd name="adj1" fmla="val 66433"/>
              <a:gd name="adj2" fmla="val 50000"/>
            </a:avLst>
          </a:prstGeom>
          <a:solidFill>
            <a:srgbClr val="7F7F7F">
              <a:alpha val="76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Motorized recreation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120058" y="130009"/>
            <a:ext cx="2320063" cy="2670195"/>
          </a:xfrm>
          <a:prstGeom prst="downArrow">
            <a:avLst>
              <a:gd name="adj1" fmla="val 68965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Physical buffer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881" y="1170085"/>
            <a:ext cx="10200746" cy="4420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098" y="383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-640881" y="1170085"/>
            <a:ext cx="3220952" cy="2660194"/>
          </a:xfrm>
          <a:prstGeom prst="downArrow">
            <a:avLst>
              <a:gd name="adj1" fmla="val 66433"/>
              <a:gd name="adj2" fmla="val 50000"/>
            </a:avLst>
          </a:prstGeom>
          <a:solidFill>
            <a:srgbClr val="7F7F7F">
              <a:alpha val="38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Motorized recreation, road cyclists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120058" y="130009"/>
            <a:ext cx="2320063" cy="2670195"/>
          </a:xfrm>
          <a:prstGeom prst="downArrow">
            <a:avLst>
              <a:gd name="adj1" fmla="val 68965"/>
              <a:gd name="adj2" fmla="val 50000"/>
            </a:avLst>
          </a:prstGeom>
          <a:solidFill>
            <a:srgbClr val="7F7F7F">
              <a:alpha val="72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Physical buffer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580098" y="1710125"/>
            <a:ext cx="3290090" cy="28202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Hikers and MTB bikers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0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881" y="1170085"/>
            <a:ext cx="10200746" cy="4420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098" y="383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-640881" y="1170085"/>
            <a:ext cx="3220952" cy="2660194"/>
          </a:xfrm>
          <a:prstGeom prst="downArrow">
            <a:avLst>
              <a:gd name="adj1" fmla="val 66433"/>
              <a:gd name="adj2" fmla="val 50000"/>
            </a:avLst>
          </a:prstGeom>
          <a:solidFill>
            <a:srgbClr val="7F7F7F">
              <a:alpha val="11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Motorized recreation, road cyclists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120058" y="130009"/>
            <a:ext cx="2320063" cy="2670195"/>
          </a:xfrm>
          <a:prstGeom prst="downArrow">
            <a:avLst>
              <a:gd name="adj1" fmla="val 68965"/>
              <a:gd name="adj2" fmla="val 50000"/>
            </a:avLst>
          </a:prstGeom>
          <a:solidFill>
            <a:srgbClr val="7F7F7F">
              <a:alpha val="46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Physical buffer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580098" y="1710125"/>
            <a:ext cx="3290090" cy="2820205"/>
          </a:xfrm>
          <a:prstGeom prst="downArrow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Hikers and MTB bikers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800131" y="4730345"/>
            <a:ext cx="2920080" cy="2030148"/>
          </a:xfrm>
          <a:prstGeom prst="upArrow">
            <a:avLst>
              <a:gd name="adj1" fmla="val 6986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See-through fence, below 54 inches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</a:t>
            </a:r>
            <a:r>
              <a:rPr lang="en-US" baseline="0" dirty="0" smtClean="0"/>
              <a:t> Do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31444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Safety</a:t>
            </a:r>
          </a:p>
          <a:p>
            <a:endParaRPr lang="en-US" dirty="0"/>
          </a:p>
          <a:p>
            <a:r>
              <a:rPr lang="en-US" dirty="0" smtClean="0"/>
              <a:t>Quality experience</a:t>
            </a:r>
          </a:p>
          <a:p>
            <a:endParaRPr lang="en-US" dirty="0"/>
          </a:p>
          <a:p>
            <a:r>
              <a:rPr lang="en-US" dirty="0" smtClean="0"/>
              <a:t>Resource protection</a:t>
            </a:r>
          </a:p>
          <a:p>
            <a:endParaRPr lang="en-US" dirty="0"/>
          </a:p>
          <a:p>
            <a:r>
              <a:rPr lang="en-US" dirty="0" smtClean="0"/>
              <a:t>Get more people riding</a:t>
            </a:r>
          </a:p>
        </p:txBody>
      </p:sp>
    </p:spTree>
    <p:extLst>
      <p:ext uri="{BB962C8B-B14F-4D97-AF65-F5344CB8AC3E}">
        <p14:creationId xmlns:p14="http://schemas.microsoft.com/office/powerpoint/2010/main" val="367602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 tip: Use fire to manage for wildlife, Use well-planned trail as fire 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6" y="-334635"/>
            <a:ext cx="7192635" cy="71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372" y="3324279"/>
            <a:ext cx="4409884" cy="3521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type</a:t>
            </a:r>
          </a:p>
          <a:p>
            <a:r>
              <a:rPr lang="en-US" b="1" dirty="0" smtClean="0"/>
              <a:t>Water</a:t>
            </a:r>
            <a:endParaRPr lang="en-US" b="1" dirty="0"/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370173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 maintenance trails look like this: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>
            <a:off x="2120058" y="4650339"/>
            <a:ext cx="2460387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40168" y="6416184"/>
            <a:ext cx="398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elibrary.dep.state.pa.us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4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type</a:t>
            </a:r>
          </a:p>
          <a:p>
            <a:r>
              <a:rPr lang="en-US" b="1" dirty="0" smtClean="0"/>
              <a:t>Water</a:t>
            </a:r>
            <a:endParaRPr lang="en-US" b="1" dirty="0"/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294063"/>
            <a:ext cx="3810000" cy="283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370173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 maintenance trails look like this: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>
            <a:off x="2120058" y="4650339"/>
            <a:ext cx="2460387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70716" y="6126163"/>
            <a:ext cx="211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fhwa.dot.gov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8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type</a:t>
            </a:r>
          </a:p>
          <a:p>
            <a:r>
              <a:rPr lang="en-US" b="1" dirty="0" smtClean="0"/>
              <a:t>Water</a:t>
            </a:r>
            <a:endParaRPr lang="en-US" b="1" dirty="0"/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4560" y="1417638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 maintenance trails look like this: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>
            <a:off x="2120058" y="4650339"/>
            <a:ext cx="2460387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7916" y="6488668"/>
            <a:ext cx="211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fhwa.dot.gov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60" y="2299053"/>
            <a:ext cx="5293360" cy="41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99" y="1958550"/>
            <a:ext cx="7439995" cy="4899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type</a:t>
            </a:r>
          </a:p>
          <a:p>
            <a:r>
              <a:rPr lang="en-US" b="1" dirty="0" smtClean="0"/>
              <a:t>Water</a:t>
            </a:r>
            <a:endParaRPr lang="en-US" b="1" dirty="0"/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4560" y="1417638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 maintenance trails look like this: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>
            <a:off x="2120059" y="4650339"/>
            <a:ext cx="1862662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7916" y="6488668"/>
            <a:ext cx="211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fhwa.dot.gov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0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type</a:t>
            </a:r>
          </a:p>
          <a:p>
            <a:r>
              <a:rPr lang="en-US" b="1" dirty="0" smtClean="0"/>
              <a:t>Water</a:t>
            </a:r>
            <a:endParaRPr lang="en-US" b="1" dirty="0"/>
          </a:p>
          <a:p>
            <a:r>
              <a:rPr lang="en-US" dirty="0">
                <a:solidFill>
                  <a:srgbClr val="7F7F7F"/>
                </a:solidFill>
              </a:rPr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120058" y="4650339"/>
            <a:ext cx="2460387" cy="440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3992881" y="1417638"/>
            <a:ext cx="4693920" cy="345025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Trails </a:t>
            </a:r>
            <a:r>
              <a:rPr lang="en-US" sz="2800" b="1" dirty="0" smtClean="0">
                <a:solidFill>
                  <a:srgbClr val="000000"/>
                </a:solidFill>
              </a:rPr>
              <a:t>parallel</a:t>
            </a:r>
            <a:r>
              <a:rPr lang="en-US" sz="2800" dirty="0" smtClean="0">
                <a:solidFill>
                  <a:srgbClr val="000000"/>
                </a:solidFill>
              </a:rPr>
              <a:t> to streams </a:t>
            </a:r>
            <a:r>
              <a:rPr lang="en-US" sz="2800" b="1" dirty="0" smtClean="0">
                <a:solidFill>
                  <a:srgbClr val="000000"/>
                </a:solidFill>
              </a:rPr>
              <a:t>become streams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 flipH="1">
            <a:off x="4580445" y="4650339"/>
            <a:ext cx="4736275" cy="1880137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50 – 150 ft. buffer to waterways based on slope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8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15" y="2230163"/>
            <a:ext cx="5500273" cy="5257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Siting: Set the Centerline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3245" cy="4525963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Slope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TSA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Substrate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Vegetation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level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type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Water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/>
              <a:t>Sight lines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4515" y="1850135"/>
            <a:ext cx="23172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Not so good: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140141" y="6440465"/>
            <a:ext cx="332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woodlandstewardship.org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2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026" y="-8709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267" y="4222234"/>
            <a:ext cx="306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chattanoogahiking.com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1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First and Last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90011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only good trail work day is one without spurting head wounds</a:t>
            </a:r>
          </a:p>
          <a:p>
            <a:endParaRPr lang="en-US" sz="3600" dirty="0"/>
          </a:p>
          <a:p>
            <a:r>
              <a:rPr lang="en-US" sz="3600" dirty="0" smtClean="0"/>
              <a:t>Know your “kill radius”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85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Flag</a:t>
            </a:r>
          </a:p>
          <a:p>
            <a:r>
              <a:rPr lang="en-US" dirty="0" smtClean="0"/>
              <a:t>Cut</a:t>
            </a:r>
          </a:p>
          <a:p>
            <a:r>
              <a:rPr lang="en-US" dirty="0" smtClean="0"/>
              <a:t>Subsurface</a:t>
            </a:r>
          </a:p>
          <a:p>
            <a:r>
              <a:rPr lang="en-US" dirty="0" smtClean="0"/>
              <a:t>Surface</a:t>
            </a:r>
          </a:p>
          <a:p>
            <a:r>
              <a:rPr lang="en-US" dirty="0" smtClean="0"/>
              <a:t>Vegetation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3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39" y="0"/>
            <a:ext cx="9634823" cy="69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Flag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endParaRPr lang="en-US" dirty="0"/>
          </a:p>
        </p:txBody>
      </p:sp>
      <p:pic>
        <p:nvPicPr>
          <p:cNvPr id="4" name="Picture 3" descr="0125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87" y="1417638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b="1" dirty="0" smtClean="0"/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40" y="1600200"/>
            <a:ext cx="5715000" cy="275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1979" y="64886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fs.fed.us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910053" y="2200160"/>
            <a:ext cx="2210060" cy="55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5356" y="3951418"/>
            <a:ext cx="2837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– 5% </a:t>
            </a:r>
            <a:r>
              <a:rPr lang="en-US" sz="3200" dirty="0" err="1" smtClean="0"/>
              <a:t>outslope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544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b="1" dirty="0" smtClean="0"/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40" y="1600200"/>
            <a:ext cx="5715000" cy="275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1979" y="64886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Images: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fs.fed.us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910053" y="2200160"/>
            <a:ext cx="2210060" cy="55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This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961034"/>
            <a:ext cx="5715000" cy="26035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401004">
            <a:off x="2062452" y="2942603"/>
            <a:ext cx="2210060" cy="55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 this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b="1" dirty="0" smtClean="0"/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endParaRPr lang="en-US" dirty="0"/>
          </a:p>
        </p:txBody>
      </p:sp>
      <p:pic>
        <p:nvPicPr>
          <p:cNvPr id="5" name="Picture 4" descr="0125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95" y="3217530"/>
            <a:ext cx="4833882" cy="3625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0345" y="2724312"/>
            <a:ext cx="4766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High-lining icebergs in/out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022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</a:t>
            </a:r>
          </a:p>
          <a:p>
            <a:r>
              <a:rPr lang="en-US" b="1" dirty="0" smtClean="0"/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Vegetation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1201087"/>
            <a:ext cx="6350000" cy="5245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31072" y="6126163"/>
            <a:ext cx="211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fhwa.dot.gov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5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025" y="-2649521"/>
            <a:ext cx="11510316" cy="950752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622844">
            <a:off x="160005" y="3730272"/>
            <a:ext cx="4350119" cy="2610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Compacted subgrade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(mineral soil)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025" y="-2649521"/>
            <a:ext cx="11510316" cy="950752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9622844">
            <a:off x="160005" y="3730272"/>
            <a:ext cx="4350119" cy="2610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Compacted subgrade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(mineral soil)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1445479">
            <a:off x="5530151" y="2990217"/>
            <a:ext cx="4350119" cy="26401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12 inches compacted aggregate </a:t>
            </a:r>
            <a:r>
              <a:rPr lang="en-US" sz="2800" dirty="0" err="1" smtClean="0">
                <a:solidFill>
                  <a:srgbClr val="000000"/>
                </a:solidFill>
              </a:rPr>
              <a:t>subbase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8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025" y="-2649521"/>
            <a:ext cx="11510316" cy="950752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622844">
            <a:off x="160005" y="3730272"/>
            <a:ext cx="4350119" cy="2610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Compacted subgrade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(mineral soil)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 rot="1445479">
            <a:off x="5530151" y="2990217"/>
            <a:ext cx="4350119" cy="26401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12 inches compacted aggregate </a:t>
            </a:r>
            <a:r>
              <a:rPr lang="en-US" sz="2800" dirty="0" err="1" smtClean="0">
                <a:solidFill>
                  <a:srgbClr val="000000"/>
                </a:solidFill>
              </a:rPr>
              <a:t>subbase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517520">
            <a:off x="72396" y="982460"/>
            <a:ext cx="4350119" cy="2610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 inches compacted aggregate base course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7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025" y="-2649521"/>
            <a:ext cx="11510316" cy="950752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622844">
            <a:off x="160005" y="3730272"/>
            <a:ext cx="4350119" cy="2610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Compacted subgrade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(mineral soil)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 rot="1445479">
            <a:off x="5530151" y="2990217"/>
            <a:ext cx="4350119" cy="26401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12 inches compacted aggregate </a:t>
            </a:r>
            <a:r>
              <a:rPr lang="en-US" sz="2800" dirty="0" err="1" smtClean="0">
                <a:solidFill>
                  <a:srgbClr val="000000"/>
                </a:solidFill>
              </a:rPr>
              <a:t>subbase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517520">
            <a:off x="72396" y="982460"/>
            <a:ext cx="4350119" cy="26101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 inches compacted aggregate base course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19818701">
            <a:off x="4986112" y="600680"/>
            <a:ext cx="4350119" cy="26401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2 inches compacted aggregate surface course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7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-880025" y="-2649521"/>
            <a:ext cx="11510316" cy="9507521"/>
          </a:xfrm>
          <a:prstGeom prst="rect">
            <a:avLst/>
          </a:prstGeom>
          <a:solidFill>
            <a:srgbClr val="7F7F7F">
              <a:alpha val="46000"/>
            </a:srgbClr>
          </a:solidFill>
          <a:ln>
            <a:solidFill>
              <a:srgbClr val="7F7F7F"/>
            </a:solidFill>
          </a:ln>
        </p:spPr>
      </p:pic>
      <p:sp>
        <p:nvSpPr>
          <p:cNvPr id="5" name="Right Arrow 4"/>
          <p:cNvSpPr/>
          <p:nvPr/>
        </p:nvSpPr>
        <p:spPr>
          <a:xfrm rot="19622844">
            <a:off x="160005" y="3730272"/>
            <a:ext cx="4350119" cy="2610190"/>
          </a:xfrm>
          <a:prstGeom prst="rightArrow">
            <a:avLst/>
          </a:prstGeom>
          <a:solidFill>
            <a:srgbClr val="7F7F7F">
              <a:alpha val="46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Compacted subgrade </a:t>
            </a:r>
          </a:p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(mineral soil)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 rot="1445479">
            <a:off x="5530151" y="2990217"/>
            <a:ext cx="4350119" cy="2640193"/>
          </a:xfrm>
          <a:prstGeom prst="leftArrow">
            <a:avLst/>
          </a:prstGeom>
          <a:solidFill>
            <a:srgbClr val="7F7F7F">
              <a:alpha val="46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12 inches compacted aggregate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subbase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517520">
            <a:off x="72396" y="982460"/>
            <a:ext cx="4350119" cy="2610190"/>
          </a:xfrm>
          <a:prstGeom prst="rightArrow">
            <a:avLst/>
          </a:prstGeom>
          <a:solidFill>
            <a:srgbClr val="7F7F7F">
              <a:alpha val="46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2 inches compacted aggregate base course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19818701">
            <a:off x="4986112" y="712440"/>
            <a:ext cx="4350119" cy="2640193"/>
          </a:xfrm>
          <a:prstGeom prst="leftArrow">
            <a:avLst/>
          </a:prstGeom>
          <a:solidFill>
            <a:srgbClr val="7F7F7F">
              <a:alpha val="46000"/>
            </a:srgb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2 inches compacted aggregate surface course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Bevel 2"/>
          <p:cNvSpPr/>
          <p:nvPr/>
        </p:nvSpPr>
        <p:spPr>
          <a:xfrm>
            <a:off x="1560043" y="1140083"/>
            <a:ext cx="6570179" cy="4920359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Have a friend with a dump truck (16 cubic yards) or a </a:t>
            </a:r>
            <a:r>
              <a:rPr lang="en-US" sz="3600" dirty="0" err="1" smtClean="0">
                <a:solidFill>
                  <a:schemeClr val="tx1"/>
                </a:solidFill>
              </a:rPr>
              <a:t>souped</a:t>
            </a:r>
            <a:r>
              <a:rPr lang="en-US" sz="3600" dirty="0" smtClean="0">
                <a:solidFill>
                  <a:schemeClr val="tx1"/>
                </a:solidFill>
              </a:rPr>
              <a:t>-up tractor + hauling trailer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1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39" y="0"/>
            <a:ext cx="9634823" cy="69896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 flipH="1">
            <a:off x="1278845" y="-1424788"/>
            <a:ext cx="6989627" cy="98391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941" y="364982"/>
            <a:ext cx="80939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 racing, this is awesome.</a:t>
            </a:r>
          </a:p>
          <a:p>
            <a:endParaRPr lang="en-US" sz="4000" dirty="0"/>
          </a:p>
          <a:p>
            <a:r>
              <a:rPr lang="en-US" sz="4000" dirty="0" smtClean="0"/>
              <a:t>From a trail maintenance perspective, </a:t>
            </a:r>
          </a:p>
          <a:p>
            <a:r>
              <a:rPr lang="en-US" sz="4000" dirty="0" smtClean="0"/>
              <a:t>this is a </a:t>
            </a:r>
            <a:r>
              <a:rPr lang="en-US" sz="4000" smtClean="0"/>
              <a:t>complete disaster.</a:t>
            </a:r>
            <a:endParaRPr lang="en-US" sz="4000" dirty="0"/>
          </a:p>
        </p:txBody>
      </p:sp>
      <p:sp>
        <p:nvSpPr>
          <p:cNvPr id="2" name="Down Arrow 1"/>
          <p:cNvSpPr/>
          <p:nvPr/>
        </p:nvSpPr>
        <p:spPr>
          <a:xfrm>
            <a:off x="394153" y="4569567"/>
            <a:ext cx="1751794" cy="17227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298347" y="4569567"/>
            <a:ext cx="1751794" cy="17227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392206" y="4181795"/>
            <a:ext cx="1751794" cy="17227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b="1" dirty="0" smtClean="0"/>
              <a:t>Vegetation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0120" y="2050149"/>
            <a:ext cx="4460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Aggressively clear for safety and sight lines, but no more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223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b="1" dirty="0" smtClean="0"/>
              <a:t>Vegetation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0120" y="2050149"/>
            <a:ext cx="44601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Aggressively clear for safety and sight lines, but no more</a:t>
            </a:r>
          </a:p>
          <a:p>
            <a:endParaRPr lang="en-US" sz="2800" dirty="0"/>
          </a:p>
          <a:p>
            <a:r>
              <a:rPr lang="en-US" sz="2800" dirty="0" smtClean="0"/>
              <a:t>Leave as many trees intact as possible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141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Flag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Subsurface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</a:t>
            </a:r>
          </a:p>
          <a:p>
            <a:r>
              <a:rPr lang="en-US" b="1" dirty="0" smtClean="0"/>
              <a:t>Vegetation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0120" y="2050149"/>
            <a:ext cx="446012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Aggressively clear for safety and sight lines, but no more</a:t>
            </a:r>
          </a:p>
          <a:p>
            <a:endParaRPr lang="en-US" sz="2800" dirty="0"/>
          </a:p>
          <a:p>
            <a:r>
              <a:rPr lang="en-US" sz="2800" dirty="0" smtClean="0"/>
              <a:t>Leave as many trees intact as possible</a:t>
            </a:r>
          </a:p>
          <a:p>
            <a:endParaRPr lang="en-US" sz="2800" dirty="0"/>
          </a:p>
          <a:p>
            <a:r>
              <a:rPr lang="en-US" sz="2800" dirty="0" smtClean="0"/>
              <a:t>Cross large trees on the uphill side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988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653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0178" y="4655687"/>
            <a:ext cx="208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Image: </a:t>
            </a:r>
            <a:r>
              <a:rPr lang="en-US" dirty="0" err="1" smtClean="0">
                <a:solidFill>
                  <a:srgbClr val="595959"/>
                </a:solidFill>
              </a:rPr>
              <a:t>for.gov.bc.ca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653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0178" y="4655687"/>
            <a:ext cx="208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Image: </a:t>
            </a:r>
            <a:r>
              <a:rPr lang="en-US" dirty="0" err="1" smtClean="0">
                <a:solidFill>
                  <a:srgbClr val="595959"/>
                </a:solidFill>
              </a:rPr>
              <a:t>for.gov.bc.ca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420067" y="140011"/>
            <a:ext cx="3730101" cy="880064"/>
          </a:xfrm>
          <a:prstGeom prst="wedgeRoundRectCallout">
            <a:avLst>
              <a:gd name="adj1" fmla="val 3466"/>
              <a:gd name="adj2" fmla="val 11477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10 ft. minimum, 12 ft. safer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7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65351" cy="6858000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 rot="20297930">
            <a:off x="5170141" y="3010221"/>
            <a:ext cx="2840077" cy="28202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Limbing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4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65351" cy="6858000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 rot="20297930">
            <a:off x="5170141" y="3010221"/>
            <a:ext cx="2840077" cy="28202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Limbing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1240034" y="3810278"/>
            <a:ext cx="2490068" cy="2650193"/>
          </a:xfrm>
          <a:prstGeom prst="upArrow">
            <a:avLst>
              <a:gd name="adj1" fmla="val 62851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Brushing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9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65351" cy="6858000"/>
          </a:xfrm>
          <a:prstGeom prst="rect">
            <a:avLst/>
          </a:prstGeom>
        </p:spPr>
      </p:pic>
      <p:sp>
        <p:nvSpPr>
          <p:cNvPr id="2" name="Up Arrow 1"/>
          <p:cNvSpPr/>
          <p:nvPr/>
        </p:nvSpPr>
        <p:spPr>
          <a:xfrm rot="20297930">
            <a:off x="5170141" y="3010221"/>
            <a:ext cx="2840077" cy="2820205"/>
          </a:xfrm>
          <a:prstGeom prst="upArrow">
            <a:avLst/>
          </a:prstGeom>
          <a:solidFill>
            <a:schemeClr val="bg1">
              <a:lumMod val="50000"/>
              <a:alpha val="5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Limbing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1240034" y="3810278"/>
            <a:ext cx="2490068" cy="2650193"/>
          </a:xfrm>
          <a:prstGeom prst="upArrow">
            <a:avLst>
              <a:gd name="adj1" fmla="val 62851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Brushing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610098" y="2750201"/>
            <a:ext cx="3380093" cy="28802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Stump grubbing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De-</a:t>
            </a:r>
            <a:r>
              <a:rPr lang="en-US" dirty="0" err="1" smtClean="0"/>
              <a:t>berming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041" y="2432338"/>
            <a:ext cx="5486357" cy="4425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0148" y="6380465"/>
            <a:ext cx="211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fhwa.dot.gov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3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/>
              <a:t>Removing pest wildlife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79" y="2624737"/>
            <a:ext cx="7349423" cy="4593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2400" y="6488668"/>
            <a:ext cx="23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Humane Society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2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Trail Science Matters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0792" y="40531"/>
            <a:ext cx="11578289" cy="109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0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Removing pest wildlife</a:t>
            </a:r>
          </a:p>
          <a:p>
            <a:r>
              <a:rPr lang="en-US" dirty="0" smtClean="0"/>
              <a:t>Cut back vegetation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53" y="3493997"/>
            <a:ext cx="5232893" cy="6728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Removing pest wildlife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 back vegetation</a:t>
            </a:r>
          </a:p>
          <a:p>
            <a:r>
              <a:rPr lang="en-US" dirty="0" smtClean="0"/>
              <a:t>Reassurance markers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9333" y="6504570"/>
            <a:ext cx="303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woodlandsteward.com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3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Removing pest wildlife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 back 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Reassurance markers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Wayfinding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3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Removing pest wildlife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 back 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Reassurance markers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Wayfinding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Closing visitor-created trails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4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ils_work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436" y="29198"/>
            <a:ext cx="8575964" cy="110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1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Removing pest wildlife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 back 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Reassurance markers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Wayfinding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Closing visitor-created trails</a:t>
            </a:r>
          </a:p>
          <a:p>
            <a:r>
              <a:rPr lang="en-US" dirty="0" smtClean="0"/>
              <a:t>Mitigating standing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6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Late winter</a:t>
            </a:r>
          </a:p>
          <a:p>
            <a:r>
              <a:rPr lang="en-US" dirty="0" smtClean="0"/>
              <a:t>As needed</a:t>
            </a:r>
          </a:p>
          <a:p>
            <a:r>
              <a:rPr lang="en-US" dirty="0" smtClean="0"/>
              <a:t>Following storms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De-</a:t>
            </a:r>
            <a:r>
              <a:rPr lang="en-US" dirty="0" err="1" smtClean="0">
                <a:solidFill>
                  <a:srgbClr val="7F7F7F"/>
                </a:solidFill>
              </a:rPr>
              <a:t>berming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Removing pest wildlife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Cut back vegetation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Reassurance markers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Wayfinding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Closing visitor-created trails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Mitigating standing water</a:t>
            </a:r>
          </a:p>
          <a:p>
            <a:r>
              <a:rPr lang="en-US" dirty="0" smtClean="0"/>
              <a:t>Spook hazards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1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01" y="-1"/>
            <a:ext cx="52334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 flipH="1">
            <a:off x="3802783" y="-3625452"/>
            <a:ext cx="1715767" cy="89666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4225618" y="-374252"/>
            <a:ext cx="1715767" cy="89666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Success Stories – Shawnee National 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472935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7 federally designated wilderness areas near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1685" y="648866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fs.fed.us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9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200" r="18196" b="24900"/>
          <a:stretch/>
        </p:blipFill>
        <p:spPr>
          <a:xfrm>
            <a:off x="4843881" y="1338292"/>
            <a:ext cx="4810133" cy="5150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 flipH="1">
            <a:off x="3674115" y="-3754120"/>
            <a:ext cx="1715767" cy="922400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Success Stories – Shawnee National 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612939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 federally designated wilderness areas near</a:t>
            </a:r>
          </a:p>
          <a:p>
            <a:r>
              <a:rPr lang="en-US" dirty="0" smtClean="0"/>
              <a:t>10 riding areas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1502" y="6488668"/>
            <a:ext cx="215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blogspot.com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0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 flipH="1">
            <a:off x="3802783" y="-3625452"/>
            <a:ext cx="1715767" cy="89666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Success Stories – Shawnee National 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9858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7 federally designated wilderness areas near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10 riding areas</a:t>
            </a:r>
          </a:p>
          <a:p>
            <a:r>
              <a:rPr lang="en-US" dirty="0" smtClean="0"/>
              <a:t>Top-ranked trail volunteer coordinator </a:t>
            </a:r>
            <a:r>
              <a:rPr lang="en-US" i="1" dirty="0" smtClean="0"/>
              <a:t>in the country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107869" y="5073008"/>
            <a:ext cx="249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thesouthern.com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058" y="2012308"/>
            <a:ext cx="3810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1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A Good Trail--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Protects you</a:t>
            </a:r>
          </a:p>
          <a:p>
            <a:endParaRPr lang="en-US" dirty="0" smtClean="0"/>
          </a:p>
          <a:p>
            <a:r>
              <a:rPr lang="en-US" dirty="0" smtClean="0"/>
              <a:t>Protects horses</a:t>
            </a:r>
          </a:p>
          <a:p>
            <a:endParaRPr lang="en-US" dirty="0" smtClean="0"/>
          </a:p>
          <a:p>
            <a:r>
              <a:rPr lang="en-US" dirty="0" smtClean="0"/>
              <a:t>Protects resources</a:t>
            </a:r>
          </a:p>
          <a:p>
            <a:endParaRPr lang="en-US" dirty="0" smtClean="0"/>
          </a:p>
          <a:p>
            <a:r>
              <a:rPr lang="en-US" dirty="0" smtClean="0"/>
              <a:t>Interesting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0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112" y="-1"/>
            <a:ext cx="505388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 flipH="1">
            <a:off x="3802783" y="-3625452"/>
            <a:ext cx="1715767" cy="89666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4080112" y="-374252"/>
            <a:ext cx="1715767" cy="89666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0000">
                <a:schemeClr val="bg1">
                  <a:alpha val="50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Success Stories – Shawnee National 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9858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7 federally designated wilderness areas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10 riding areas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Top-ranked trail volunteer coordinator </a:t>
            </a:r>
            <a:r>
              <a:rPr lang="en-US" i="1" dirty="0" smtClean="0">
                <a:solidFill>
                  <a:srgbClr val="7F7F7F"/>
                </a:solidFill>
              </a:rPr>
              <a:t>in the country</a:t>
            </a:r>
          </a:p>
          <a:p>
            <a:r>
              <a:rPr lang="en-US" dirty="0" smtClean="0"/>
              <a:t>Multiple horse-friendly campgrounds nearby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0931" y="6488667"/>
            <a:ext cx="193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Image: </a:t>
            </a:r>
            <a:r>
              <a:rPr lang="en-US" dirty="0" err="1" smtClean="0">
                <a:solidFill>
                  <a:srgbClr val="7F7F7F"/>
                </a:solidFill>
              </a:rPr>
              <a:t>fs.usda.gov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3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Success Stories – Acadia National Park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04" y="6321401"/>
            <a:ext cx="266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usparks.about.com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92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1023" y="0"/>
            <a:ext cx="10635023" cy="7090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8981" y="6453205"/>
            <a:ext cx="249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acadiamagic.com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0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Success Stories – Acadia National Park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6415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117" y="6367671"/>
            <a:ext cx="314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exploringtheusbyrv.com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28" y="0"/>
            <a:ext cx="9813709" cy="6955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314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exploringtheusbyrv.com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7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Success Stories?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have you been that rode really well?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4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Handy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Equestrian Trail Design Guidebook</a:t>
            </a:r>
          </a:p>
          <a:p>
            <a:pPr lvl="1"/>
            <a:r>
              <a:rPr lang="en-US" dirty="0" smtClean="0">
                <a:hlinkClick r:id="rId2"/>
              </a:rPr>
              <a:t>links.logan</a:t>
            </a:r>
            <a:r>
              <a:rPr lang="en-US" dirty="0">
                <a:hlinkClick r:id="rId2"/>
              </a:rPr>
              <a:t>-park.org/index.php/?i=</a:t>
            </a:r>
            <a:r>
              <a:rPr lang="en-US" dirty="0" smtClean="0">
                <a:hlinkClick r:id="rId2"/>
              </a:rPr>
              <a:t>16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Professional Trail Builders Association</a:t>
            </a:r>
          </a:p>
          <a:p>
            <a:pPr lvl="1"/>
            <a:r>
              <a:rPr lang="en-US" dirty="0" smtClean="0">
                <a:hlinkClick r:id="rId3"/>
              </a:rPr>
              <a:t>ptba.org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U.S.F.S. Trail Construction Manual</a:t>
            </a:r>
          </a:p>
          <a:p>
            <a:pPr lvl="1"/>
            <a:r>
              <a:rPr lang="en-US" dirty="0" smtClean="0">
                <a:hlinkClick r:id="rId4"/>
              </a:rPr>
              <a:t>links.logan</a:t>
            </a:r>
            <a:r>
              <a:rPr lang="en-US" dirty="0">
                <a:hlinkClick r:id="rId4"/>
              </a:rPr>
              <a:t>-park.org/index.php/?i=</a:t>
            </a:r>
            <a:r>
              <a:rPr lang="en-US" dirty="0" smtClean="0">
                <a:hlinkClick r:id="rId4"/>
              </a:rPr>
              <a:t>17</a:t>
            </a:r>
            <a:endParaRPr lang="en-US" dirty="0" smtClean="0"/>
          </a:p>
          <a:p>
            <a:r>
              <a:rPr lang="en-US" dirty="0" smtClean="0"/>
              <a:t>Shawnee Trail Conservancy</a:t>
            </a:r>
          </a:p>
          <a:p>
            <a:pPr lvl="1"/>
            <a:r>
              <a:rPr lang="en-US" dirty="0" smtClean="0">
                <a:hlinkClick r:id="rId5"/>
              </a:rPr>
              <a:t>shawneetrailconservancy.com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Equestrian Trail BMPs</a:t>
            </a:r>
          </a:p>
          <a:p>
            <a:pPr lvl="1"/>
            <a:r>
              <a:rPr lang="en-US" dirty="0">
                <a:hlinkClick r:id="rId6"/>
              </a:rPr>
              <a:t>http://links.logan-park.org/index.php/?i=</a:t>
            </a:r>
            <a:r>
              <a:rPr lang="en-US" dirty="0" smtClean="0">
                <a:hlinkClick r:id="rId6"/>
              </a:rPr>
              <a:t>19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1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Again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Questions and comments?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9586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1690</Words>
  <Application>Microsoft Macintosh PowerPoint</Application>
  <PresentationFormat>On-screen Show (4:3)</PresentationFormat>
  <Paragraphs>647</Paragraphs>
  <Slides>97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Office Theme</vt:lpstr>
      <vt:lpstr>Microsoft Equation</vt:lpstr>
      <vt:lpstr>Trails That Last: Siting, Construction, and Maintenance</vt:lpstr>
      <vt:lpstr>First, Thanks.</vt:lpstr>
      <vt:lpstr>Who I Am</vt:lpstr>
      <vt:lpstr>Today’s Goal</vt:lpstr>
      <vt:lpstr>Why We Do It</vt:lpstr>
      <vt:lpstr>PowerPoint Presentation</vt:lpstr>
      <vt:lpstr>PowerPoint Presentation</vt:lpstr>
      <vt:lpstr>Why Trail Science Matters</vt:lpstr>
      <vt:lpstr>So, A Good Trail--</vt:lpstr>
      <vt:lpstr>Discussion – When Trails Fail You…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Prep: Measure Twice, Cut Once</vt:lpstr>
      <vt:lpstr>PowerPoint Presentation</vt:lpstr>
      <vt:lpstr>Siting (designing the trail)</vt:lpstr>
      <vt:lpstr>Siting: Landform Position</vt:lpstr>
      <vt:lpstr>Siting: Landform Position</vt:lpstr>
      <vt:lpstr>Siting: Landform Position</vt:lpstr>
      <vt:lpstr>Siting: Set the Centerline</vt:lpstr>
      <vt:lpstr>Siting: Set the Centerline</vt:lpstr>
      <vt:lpstr>Siting: Set the Centerline</vt:lpstr>
      <vt:lpstr>Contour Trail Looks Like:</vt:lpstr>
      <vt:lpstr>Contour Trail Looks Like:</vt:lpstr>
      <vt:lpstr>Siting: Set the Centerline</vt:lpstr>
      <vt:lpstr>PowerPoint Presentation</vt:lpstr>
      <vt:lpstr>Siting: Set the Centerline</vt:lpstr>
      <vt:lpstr>PowerPoint Presentation</vt:lpstr>
      <vt:lpstr>Siting: Set the Centerline</vt:lpstr>
      <vt:lpstr>Siting: Set the Centerline</vt:lpstr>
      <vt:lpstr>Siting: Set the Centerline</vt:lpstr>
      <vt:lpstr>Siting: Set the Centerline</vt:lpstr>
      <vt:lpstr>Siting: Set the Centerline</vt:lpstr>
      <vt:lpstr>Safer Shared Trails</vt:lpstr>
      <vt:lpstr>PowerPoint Presentation</vt:lpstr>
      <vt:lpstr>PowerPoint Presentation</vt:lpstr>
      <vt:lpstr>PowerPoint Presentation</vt:lpstr>
      <vt:lpstr>PowerPoint Presentation</vt:lpstr>
      <vt:lpstr>Pro tip: Use fire to manage for wildlife, Use well-planned trail as fire line</vt:lpstr>
      <vt:lpstr>Siting: Set the Centerline</vt:lpstr>
      <vt:lpstr>Siting: Set the Centerline</vt:lpstr>
      <vt:lpstr>Siting: Set the Centerline</vt:lpstr>
      <vt:lpstr>Siting: Set the Centerline</vt:lpstr>
      <vt:lpstr>Siting: Set the Centerline</vt:lpstr>
      <vt:lpstr>Siting: Set the Centerline</vt:lpstr>
      <vt:lpstr>Trail Construction</vt:lpstr>
      <vt:lpstr>Safety First and Last</vt:lpstr>
      <vt:lpstr>Trail Construction</vt:lpstr>
      <vt:lpstr>Trail Construction</vt:lpstr>
      <vt:lpstr>Trail Construction</vt:lpstr>
      <vt:lpstr>Trail Construction</vt:lpstr>
      <vt:lpstr>Trail Construction</vt:lpstr>
      <vt:lpstr>Trail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Trail Construction</vt:lpstr>
      <vt:lpstr>Trail Construction</vt:lpstr>
      <vt:lpstr>Trail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Trail Maintenance</vt:lpstr>
      <vt:lpstr>Trail Maintenance</vt:lpstr>
      <vt:lpstr>Trail Maintenance</vt:lpstr>
      <vt:lpstr>Trail Maintenance</vt:lpstr>
      <vt:lpstr>Trail Maintenance</vt:lpstr>
      <vt:lpstr>Trail Maintenance</vt:lpstr>
      <vt:lpstr>PowerPoint Presentation</vt:lpstr>
      <vt:lpstr>Trail Maintenance</vt:lpstr>
      <vt:lpstr>Trail Maintenance</vt:lpstr>
      <vt:lpstr>Success Stories – Shawnee National Forest</vt:lpstr>
      <vt:lpstr>Success Stories – Shawnee National Forest</vt:lpstr>
      <vt:lpstr>Success Stories – Shawnee National Forest</vt:lpstr>
      <vt:lpstr>Success Stories – Shawnee National Forest</vt:lpstr>
      <vt:lpstr>Success Stories – Acadia National Park</vt:lpstr>
      <vt:lpstr>PowerPoint Presentation</vt:lpstr>
      <vt:lpstr>Success Stories – Acadia National Park</vt:lpstr>
      <vt:lpstr>PowerPoint Presentation</vt:lpstr>
      <vt:lpstr>Other Success Stories?</vt:lpstr>
      <vt:lpstr>Handy Resources</vt:lpstr>
      <vt:lpstr>Thank You Again</vt:lpstr>
    </vt:vector>
  </TitlesOfParts>
  <Company>Southern Illinois University - Carbondale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Trails That Last: Siting, Construction, and Maintenance</dc:title>
  <dc:creator>Logan Park</dc:creator>
  <cp:lastModifiedBy>Logan Park</cp:lastModifiedBy>
  <cp:revision>1</cp:revision>
  <dcterms:created xsi:type="dcterms:W3CDTF">2013-02-26T01:15:03Z</dcterms:created>
  <dcterms:modified xsi:type="dcterms:W3CDTF">2013-02-26T01:15:41Z</dcterms:modified>
</cp:coreProperties>
</file>