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74" r:id="rId3"/>
    <p:sldId id="275" r:id="rId4"/>
    <p:sldId id="276" r:id="rId5"/>
    <p:sldId id="277" r:id="rId6"/>
    <p:sldId id="278" r:id="rId7"/>
    <p:sldId id="257" r:id="rId8"/>
    <p:sldId id="273" r:id="rId9"/>
    <p:sldId id="259" r:id="rId10"/>
    <p:sldId id="258" r:id="rId11"/>
    <p:sldId id="260" r:id="rId12"/>
    <p:sldId id="261" r:id="rId13"/>
    <p:sldId id="263" r:id="rId14"/>
    <p:sldId id="264" r:id="rId15"/>
    <p:sldId id="262" r:id="rId16"/>
    <p:sldId id="268" r:id="rId17"/>
    <p:sldId id="279" r:id="rId18"/>
    <p:sldId id="269" r:id="rId19"/>
    <p:sldId id="267" r:id="rId20"/>
    <p:sldId id="270" r:id="rId21"/>
    <p:sldId id="272" r:id="rId22"/>
  </p:sldIdLst>
  <p:sldSz cx="9144000" cy="6858000" type="screen4x3"/>
  <p:notesSz cx="7077075" cy="9385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94" autoAdjust="0"/>
    <p:restoredTop sz="86429" autoAdjust="0"/>
  </p:normalViewPr>
  <p:slideViewPr>
    <p:cSldViewPr>
      <p:cViewPr>
        <p:scale>
          <a:sx n="66" d="100"/>
          <a:sy n="66" d="100"/>
        </p:scale>
        <p:origin x="-2214" y="-7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478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265"/>
          </a:xfrm>
          <a:prstGeom prst="rect">
            <a:avLst/>
          </a:prstGeom>
        </p:spPr>
        <p:txBody>
          <a:bodyPr vert="horz" lIns="94064" tIns="47032" rIns="94064" bIns="4703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9265"/>
          </a:xfrm>
          <a:prstGeom prst="rect">
            <a:avLst/>
          </a:prstGeom>
        </p:spPr>
        <p:txBody>
          <a:bodyPr vert="horz" lIns="94064" tIns="47032" rIns="94064" bIns="47032" rtlCol="0"/>
          <a:lstStyle>
            <a:lvl1pPr algn="r">
              <a:defRPr sz="1200"/>
            </a:lvl1pPr>
          </a:lstStyle>
          <a:p>
            <a:fld id="{CB4CF7A0-0E5F-46EE-84E5-EFCCA05B7F23}" type="datetimeFigureOut">
              <a:rPr lang="en-US" smtClean="0"/>
              <a:t>9/30/2009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4406"/>
            <a:ext cx="3066733" cy="469265"/>
          </a:xfrm>
          <a:prstGeom prst="rect">
            <a:avLst/>
          </a:prstGeom>
        </p:spPr>
        <p:txBody>
          <a:bodyPr vert="horz" lIns="94064" tIns="47032" rIns="94064" bIns="4703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914406"/>
            <a:ext cx="3066733" cy="469265"/>
          </a:xfrm>
          <a:prstGeom prst="rect">
            <a:avLst/>
          </a:prstGeom>
        </p:spPr>
        <p:txBody>
          <a:bodyPr vert="horz" lIns="94064" tIns="47032" rIns="94064" bIns="47032" rtlCol="0" anchor="b"/>
          <a:lstStyle>
            <a:lvl1pPr algn="r">
              <a:defRPr sz="1200"/>
            </a:lvl1pPr>
          </a:lstStyle>
          <a:p>
            <a:fld id="{54BF37F5-FD15-421E-B40E-4588CF49701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265"/>
          </a:xfrm>
          <a:prstGeom prst="rect">
            <a:avLst/>
          </a:prstGeom>
        </p:spPr>
        <p:txBody>
          <a:bodyPr vert="horz" lIns="94064" tIns="47032" rIns="94064" bIns="4703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265"/>
          </a:xfrm>
          <a:prstGeom prst="rect">
            <a:avLst/>
          </a:prstGeom>
        </p:spPr>
        <p:txBody>
          <a:bodyPr vert="horz" lIns="94064" tIns="47032" rIns="94064" bIns="47032" rtlCol="0"/>
          <a:lstStyle>
            <a:lvl1pPr algn="r">
              <a:defRPr sz="1200"/>
            </a:lvl1pPr>
          </a:lstStyle>
          <a:p>
            <a:fld id="{BACF73FB-08B7-4537-BC3E-E18B44FD306B}" type="datetimeFigureOut">
              <a:rPr lang="en-US" smtClean="0"/>
              <a:pPr/>
              <a:t>9/30/2009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2213" y="703263"/>
            <a:ext cx="4692650" cy="3519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64" tIns="47032" rIns="94064" bIns="4703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58018"/>
            <a:ext cx="5661660" cy="4223385"/>
          </a:xfrm>
          <a:prstGeom prst="rect">
            <a:avLst/>
          </a:prstGeom>
        </p:spPr>
        <p:txBody>
          <a:bodyPr vert="horz" lIns="94064" tIns="47032" rIns="94064" bIns="4703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4406"/>
            <a:ext cx="3066733" cy="469265"/>
          </a:xfrm>
          <a:prstGeom prst="rect">
            <a:avLst/>
          </a:prstGeom>
        </p:spPr>
        <p:txBody>
          <a:bodyPr vert="horz" lIns="94064" tIns="47032" rIns="94064" bIns="4703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914406"/>
            <a:ext cx="3066733" cy="469265"/>
          </a:xfrm>
          <a:prstGeom prst="rect">
            <a:avLst/>
          </a:prstGeom>
        </p:spPr>
        <p:txBody>
          <a:bodyPr vert="horz" lIns="94064" tIns="47032" rIns="94064" bIns="47032" rtlCol="0" anchor="b"/>
          <a:lstStyle>
            <a:lvl1pPr algn="r">
              <a:defRPr sz="1200"/>
            </a:lvl1pPr>
          </a:lstStyle>
          <a:p>
            <a:fld id="{DA11C131-2B8D-4A09-BB21-A23D41D9E68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Stringent</a:t>
            </a:r>
            <a:r>
              <a:rPr lang="en-US" baseline="0" dirty="0" smtClean="0"/>
              <a:t> water quality controls are being passed in Australia to support sensitive sport trout </a:t>
            </a:r>
          </a:p>
          <a:p>
            <a:r>
              <a:rPr lang="en-US" baseline="0" dirty="0" smtClean="0"/>
              <a:t>Competing with local species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1C131-2B8D-4A09-BB21-A23D41D9E68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CF06-1FD9-4B44-8EC5-8CEAE320279E}" type="datetimeFigureOut">
              <a:rPr lang="en-US" smtClean="0"/>
              <a:pPr/>
              <a:t>9/30/2009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47756-2874-45EC-9E2A-209161F39F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CF06-1FD9-4B44-8EC5-8CEAE320279E}" type="datetimeFigureOut">
              <a:rPr lang="en-US" smtClean="0"/>
              <a:pPr/>
              <a:t>9/30/2009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47756-2874-45EC-9E2A-209161F39F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CF06-1FD9-4B44-8EC5-8CEAE320279E}" type="datetimeFigureOut">
              <a:rPr lang="en-US" smtClean="0"/>
              <a:pPr/>
              <a:t>9/30/2009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47756-2874-45EC-9E2A-209161F39F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CF06-1FD9-4B44-8EC5-8CEAE320279E}" type="datetimeFigureOut">
              <a:rPr lang="en-US" smtClean="0"/>
              <a:pPr/>
              <a:t>9/30/2009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47756-2874-45EC-9E2A-209161F39F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CF06-1FD9-4B44-8EC5-8CEAE320279E}" type="datetimeFigureOut">
              <a:rPr lang="en-US" smtClean="0"/>
              <a:pPr/>
              <a:t>9/30/2009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47756-2874-45EC-9E2A-209161F39F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CF06-1FD9-4B44-8EC5-8CEAE320279E}" type="datetimeFigureOut">
              <a:rPr lang="en-US" smtClean="0"/>
              <a:pPr/>
              <a:t>9/30/2009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47756-2874-45EC-9E2A-209161F39F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CF06-1FD9-4B44-8EC5-8CEAE320279E}" type="datetimeFigureOut">
              <a:rPr lang="en-US" smtClean="0"/>
              <a:pPr/>
              <a:t>9/30/2009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47756-2874-45EC-9E2A-209161F39F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CF06-1FD9-4B44-8EC5-8CEAE320279E}" type="datetimeFigureOut">
              <a:rPr lang="en-US" smtClean="0"/>
              <a:pPr/>
              <a:t>9/30/2009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47756-2874-45EC-9E2A-209161F39F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CF06-1FD9-4B44-8EC5-8CEAE320279E}" type="datetimeFigureOut">
              <a:rPr lang="en-US" smtClean="0"/>
              <a:pPr/>
              <a:t>9/30/2009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47756-2874-45EC-9E2A-209161F39F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CF06-1FD9-4B44-8EC5-8CEAE320279E}" type="datetimeFigureOut">
              <a:rPr lang="en-US" smtClean="0"/>
              <a:pPr/>
              <a:t>9/30/2009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47756-2874-45EC-9E2A-209161F39F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CF06-1FD9-4B44-8EC5-8CEAE320279E}" type="datetimeFigureOut">
              <a:rPr lang="en-US" smtClean="0"/>
              <a:pPr/>
              <a:t>9/30/2009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47756-2874-45EC-9E2A-209161F39F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ECF06-1FD9-4B44-8EC5-8CEAE320279E}" type="datetimeFigureOut">
              <a:rPr lang="en-US" smtClean="0"/>
              <a:pPr/>
              <a:t>9/30/2009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47756-2874-45EC-9E2A-209161F39FD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r>
              <a:rPr lang="en-US" baseline="0" dirty="0" smtClean="0"/>
              <a:t> in Australian Recreation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</a:t>
            </a:r>
            <a:r>
              <a:rPr lang="en-US" dirty="0" smtClean="0"/>
              <a:t>onnative</a:t>
            </a:r>
            <a:r>
              <a:rPr lang="en-US" baseline="0" dirty="0" smtClean="0"/>
              <a:t> Trout for Fly-Fishing etc.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0800000" flipV="1">
            <a:off x="914400" y="6354763"/>
            <a:ext cx="8229600" cy="503237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Arthington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 1989)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14400" y="1249680"/>
          <a:ext cx="7266115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8115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Species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Common Name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i="1" dirty="0" err="1" smtClean="0"/>
                        <a:t>Salmo</a:t>
                      </a:r>
                      <a:r>
                        <a:rPr lang="en-US" sz="2800" i="1" dirty="0" smtClean="0"/>
                        <a:t> </a:t>
                      </a:r>
                      <a:r>
                        <a:rPr lang="en-US" sz="2800" i="1" dirty="0" err="1" smtClean="0"/>
                        <a:t>trutta</a:t>
                      </a:r>
                      <a:endParaRPr lang="en-US" sz="2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Brown trout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i="1" dirty="0" err="1" smtClean="0"/>
                        <a:t>Salmo</a:t>
                      </a:r>
                      <a:r>
                        <a:rPr lang="en-US" sz="2800" i="1" dirty="0" smtClean="0"/>
                        <a:t> </a:t>
                      </a:r>
                      <a:r>
                        <a:rPr lang="en-US" sz="2800" i="1" dirty="0" err="1" smtClean="0"/>
                        <a:t>gairdneri</a:t>
                      </a:r>
                      <a:endParaRPr lang="en-US" sz="2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Rainbow trout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i="1" dirty="0" err="1" smtClean="0"/>
                        <a:t>Salvelinus</a:t>
                      </a:r>
                      <a:r>
                        <a:rPr lang="en-US" sz="2800" i="1" dirty="0" smtClean="0"/>
                        <a:t> </a:t>
                      </a:r>
                      <a:r>
                        <a:rPr lang="en-US" sz="2800" i="1" dirty="0" err="1" smtClean="0"/>
                        <a:t>fontinalis</a:t>
                      </a:r>
                      <a:endParaRPr lang="en-US" sz="2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Brook trout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i="1" dirty="0" err="1" smtClean="0"/>
                        <a:t>Oncorhynchus</a:t>
                      </a:r>
                      <a:r>
                        <a:rPr lang="en-US" sz="2800" i="1" dirty="0" smtClean="0"/>
                        <a:t> </a:t>
                      </a:r>
                      <a:r>
                        <a:rPr lang="en-US" sz="2800" i="1" dirty="0" err="1" smtClean="0"/>
                        <a:t>tshawytscha</a:t>
                      </a:r>
                      <a:endParaRPr lang="en-US" sz="2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Chinook salmon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i="1" dirty="0" err="1" smtClean="0"/>
                        <a:t>Salmo</a:t>
                      </a:r>
                      <a:r>
                        <a:rPr lang="en-US" sz="2800" i="1" dirty="0" smtClean="0"/>
                        <a:t> </a:t>
                      </a:r>
                      <a:r>
                        <a:rPr lang="en-US" sz="2800" i="1" dirty="0" err="1" smtClean="0"/>
                        <a:t>salar</a:t>
                      </a:r>
                      <a:endParaRPr lang="en-US" sz="2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Atlantic salmon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i="1" dirty="0" err="1" smtClean="0"/>
                        <a:t>Perca</a:t>
                      </a:r>
                      <a:r>
                        <a:rPr lang="en-US" sz="2800" i="1" dirty="0" smtClean="0"/>
                        <a:t> </a:t>
                      </a:r>
                      <a:r>
                        <a:rPr lang="en-US" sz="2800" i="1" dirty="0" err="1" smtClean="0"/>
                        <a:t>fluviatilis</a:t>
                      </a:r>
                      <a:endParaRPr lang="en-US" sz="2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European perch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i="1" dirty="0" err="1" smtClean="0"/>
                        <a:t>Cyprinus</a:t>
                      </a:r>
                      <a:r>
                        <a:rPr lang="en-US" sz="2800" i="1" baseline="0" dirty="0" smtClean="0"/>
                        <a:t> </a:t>
                      </a:r>
                      <a:r>
                        <a:rPr lang="en-US" sz="2800" i="1" baseline="0" dirty="0" err="1" smtClean="0"/>
                        <a:t>carpio</a:t>
                      </a:r>
                      <a:endParaRPr lang="en-US" sz="2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European</a:t>
                      </a:r>
                      <a:r>
                        <a:rPr lang="en-US" sz="2800" baseline="0" dirty="0" smtClean="0"/>
                        <a:t> carp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i="1" dirty="0" err="1" smtClean="0"/>
                        <a:t>Tinca</a:t>
                      </a:r>
                      <a:r>
                        <a:rPr lang="en-US" sz="2800" i="1" dirty="0" smtClean="0"/>
                        <a:t> </a:t>
                      </a:r>
                      <a:r>
                        <a:rPr lang="en-US" sz="2800" i="1" dirty="0" err="1" smtClean="0"/>
                        <a:t>tinca</a:t>
                      </a:r>
                      <a:endParaRPr lang="en-US" sz="2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Tench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i="1" dirty="0" err="1" smtClean="0"/>
                        <a:t>Rutilus</a:t>
                      </a:r>
                      <a:r>
                        <a:rPr lang="en-US" sz="2800" i="1" dirty="0" smtClean="0"/>
                        <a:t> </a:t>
                      </a:r>
                      <a:r>
                        <a:rPr lang="en-US" sz="2800" i="1" dirty="0" err="1" smtClean="0"/>
                        <a:t>rutilus</a:t>
                      </a:r>
                      <a:endParaRPr lang="en-US" sz="2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Roach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Marsupials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130 </a:t>
            </a:r>
            <a:r>
              <a:rPr lang="en-US" dirty="0" err="1" smtClean="0"/>
              <a:t>spp</a:t>
            </a:r>
            <a:endParaRPr lang="en-US" dirty="0" smtClean="0"/>
          </a:p>
          <a:p>
            <a:r>
              <a:rPr lang="en-US" dirty="0" smtClean="0"/>
              <a:t>Road kills</a:t>
            </a:r>
          </a:p>
          <a:p>
            <a:r>
              <a:rPr lang="en-US" dirty="0" smtClean="0"/>
              <a:t>Swamp</a:t>
            </a:r>
            <a:r>
              <a:rPr lang="en-US" baseline="0" dirty="0" smtClean="0"/>
              <a:t> wallabies (</a:t>
            </a:r>
            <a:r>
              <a:rPr lang="en-US" i="1" baseline="0" dirty="0" err="1" smtClean="0"/>
              <a:t>wallabia</a:t>
            </a:r>
            <a:r>
              <a:rPr lang="en-US" i="1" baseline="0" dirty="0" smtClean="0"/>
              <a:t> bicolor</a:t>
            </a:r>
            <a:r>
              <a:rPr lang="en-US" baseline="0" dirty="0" smtClean="0"/>
              <a:t>)</a:t>
            </a:r>
          </a:p>
          <a:p>
            <a:r>
              <a:rPr lang="en-US" baseline="0" dirty="0" smtClean="0"/>
              <a:t>Kangaroo 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baseline="0" dirty="0" smtClean="0"/>
              <a:t>(</a:t>
            </a:r>
            <a:r>
              <a:rPr lang="en-US" i="1" baseline="0" dirty="0" err="1" smtClean="0"/>
              <a:t>macropus</a:t>
            </a:r>
            <a:r>
              <a:rPr lang="en-US" i="1" baseline="0" dirty="0" smtClean="0"/>
              <a:t> </a:t>
            </a:r>
            <a:r>
              <a:rPr lang="en-US" i="1" baseline="0" dirty="0" err="1" smtClean="0"/>
              <a:t>giganteus</a:t>
            </a:r>
            <a:r>
              <a:rPr lang="en-US" baseline="0" dirty="0" smtClean="0"/>
              <a:t>)</a:t>
            </a:r>
          </a:p>
          <a:p>
            <a:r>
              <a:rPr lang="en-US" baseline="0" dirty="0" smtClean="0"/>
              <a:t>Rapid turnover rate</a:t>
            </a:r>
          </a:p>
          <a:p>
            <a:r>
              <a:rPr lang="en-US" baseline="0" dirty="0" smtClean="0"/>
              <a:t>Warning signage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143000"/>
            <a:ext cx="381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4267200"/>
            <a:ext cx="381000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aseline="0" dirty="0" smtClean="0"/>
              <a:t>Ruddy </a:t>
            </a:r>
            <a:r>
              <a:rPr lang="en-US" baseline="0" dirty="0" err="1" smtClean="0"/>
              <a:t>Shelducks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</a:t>
            </a:r>
            <a:r>
              <a:rPr lang="en-US" i="1" dirty="0" err="1" smtClean="0"/>
              <a:t>tadorna</a:t>
            </a:r>
            <a:r>
              <a:rPr lang="en-US" i="1" dirty="0" smtClean="0"/>
              <a:t> </a:t>
            </a:r>
            <a:r>
              <a:rPr lang="en-US" i="1" dirty="0" err="1" smtClean="0"/>
              <a:t>ferruginea</a:t>
            </a:r>
            <a:r>
              <a:rPr lang="en-US" dirty="0" smtClean="0"/>
              <a:t>)</a:t>
            </a:r>
          </a:p>
          <a:p>
            <a:r>
              <a:rPr lang="en-US" dirty="0" smtClean="0"/>
              <a:t>Model powerboats</a:t>
            </a:r>
          </a:p>
          <a:p>
            <a:r>
              <a:rPr lang="en-US" dirty="0" smtClean="0"/>
              <a:t>No displacement</a:t>
            </a:r>
          </a:p>
          <a:p>
            <a:r>
              <a:rPr lang="en-US" dirty="0" smtClean="0"/>
              <a:t>Sheltering</a:t>
            </a:r>
            <a:r>
              <a:rPr lang="en-US" baseline="0" dirty="0" smtClean="0"/>
              <a:t> behaviors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1276350"/>
            <a:ext cx="7442200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Silver Gulls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</a:t>
            </a:r>
            <a:r>
              <a:rPr lang="en-US" i="1" dirty="0" err="1" smtClean="0"/>
              <a:t>larus</a:t>
            </a:r>
            <a:r>
              <a:rPr lang="en-US" i="1" dirty="0" smtClean="0"/>
              <a:t> </a:t>
            </a:r>
            <a:r>
              <a:rPr lang="en-US" i="1" dirty="0" err="1" smtClean="0"/>
              <a:t>novaehallandiae</a:t>
            </a:r>
            <a:r>
              <a:rPr lang="en-US" dirty="0" smtClean="0"/>
              <a:t>)</a:t>
            </a:r>
          </a:p>
          <a:p>
            <a:r>
              <a:rPr lang="en-US" dirty="0" smtClean="0"/>
              <a:t>Southern Australia picnic and barbecue sites</a:t>
            </a:r>
          </a:p>
          <a:p>
            <a:r>
              <a:rPr lang="en-US" dirty="0" smtClean="0"/>
              <a:t>Food scavenging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3276600"/>
            <a:ext cx="6172200" cy="411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Australian Gannets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4525963"/>
          </a:xfrm>
        </p:spPr>
        <p:txBody>
          <a:bodyPr/>
          <a:lstStyle/>
          <a:p>
            <a:r>
              <a:rPr lang="en-US" dirty="0" smtClean="0"/>
              <a:t>(</a:t>
            </a:r>
            <a:r>
              <a:rPr lang="en-US" i="1" dirty="0" err="1" smtClean="0"/>
              <a:t>morus</a:t>
            </a:r>
            <a:r>
              <a:rPr lang="en-US" i="1" dirty="0" smtClean="0"/>
              <a:t> </a:t>
            </a:r>
            <a:r>
              <a:rPr lang="en-US" i="1" dirty="0" err="1" smtClean="0"/>
              <a:t>serrator</a:t>
            </a:r>
            <a:r>
              <a:rPr lang="en-US" dirty="0" smtClean="0"/>
              <a:t>)</a:t>
            </a:r>
          </a:p>
          <a:p>
            <a:r>
              <a:rPr lang="en-US" dirty="0" smtClean="0"/>
              <a:t>Population decline</a:t>
            </a:r>
          </a:p>
          <a:p>
            <a:r>
              <a:rPr lang="en-US" dirty="0" smtClean="0"/>
              <a:t>Cat Island, Victoria</a:t>
            </a:r>
          </a:p>
          <a:p>
            <a:r>
              <a:rPr lang="en-US" dirty="0" smtClean="0"/>
              <a:t>Human predation and vandalism</a:t>
            </a:r>
            <a:r>
              <a:rPr lang="en-US" baseline="0" dirty="0" smtClean="0"/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(Harris</a:t>
            </a:r>
            <a:r>
              <a:rPr lang="en-US" baseline="0" dirty="0" smtClean="0">
                <a:solidFill>
                  <a:schemeClr val="bg1">
                    <a:lumMod val="75000"/>
                  </a:schemeClr>
                </a:solidFill>
              </a:rPr>
              <a:t> and Norman 1981)</a:t>
            </a:r>
          </a:p>
          <a:p>
            <a:r>
              <a:rPr lang="en-US" baseline="0" dirty="0" smtClean="0"/>
              <a:t>Widespread problem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371600"/>
            <a:ext cx="4495800" cy="470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Passerines Generally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Bird</a:t>
            </a:r>
            <a:r>
              <a:rPr lang="en-US" baseline="0" dirty="0" smtClean="0"/>
              <a:t> species composition change with habitat modifications at roadsides</a:t>
            </a:r>
          </a:p>
          <a:p>
            <a:r>
              <a:rPr lang="en-US" baseline="0" dirty="0" smtClean="0">
                <a:solidFill>
                  <a:schemeClr val="bg1">
                    <a:lumMod val="75000"/>
                  </a:schemeClr>
                </a:solidFill>
              </a:rPr>
              <a:t>(Arnold and </a:t>
            </a:r>
            <a:r>
              <a:rPr lang="en-US" baseline="0" dirty="0" err="1" smtClean="0">
                <a:solidFill>
                  <a:schemeClr val="bg1">
                    <a:lumMod val="75000"/>
                  </a:schemeClr>
                </a:solidFill>
              </a:rPr>
              <a:t>Wheeldenburg</a:t>
            </a:r>
            <a:r>
              <a:rPr lang="en-US" baseline="0" dirty="0" smtClean="0">
                <a:solidFill>
                  <a:schemeClr val="bg1">
                    <a:lumMod val="75000"/>
                  </a:schemeClr>
                </a:solidFill>
              </a:rPr>
              <a:t> 1990)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Dune</a:t>
            </a:r>
            <a:r>
              <a:rPr lang="en-US" baseline="0" dirty="0" smtClean="0"/>
              <a:t> Soil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5029200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Coorong Dune and Lake Complex, South Australia</a:t>
            </a:r>
          </a:p>
          <a:p>
            <a:r>
              <a:rPr lang="en-US" dirty="0" smtClean="0"/>
              <a:t>ORV use accelerating dune advance</a:t>
            </a:r>
          </a:p>
          <a:p>
            <a:r>
              <a:rPr lang="en-US" dirty="0" smtClean="0"/>
              <a:t>Vegetated vs. non-vegetated dunes</a:t>
            </a:r>
          </a:p>
          <a:p>
            <a:r>
              <a:rPr lang="en-US" dirty="0" smtClean="0"/>
              <a:t>Reflections on drive for solitude </a:t>
            </a:r>
            <a:r>
              <a:rPr lang="en-US" dirty="0" smtClean="0">
                <a:sym typeface="Wingdings" pitchFamily="2" charset="2"/>
              </a:rPr>
              <a:t> impact expansion</a:t>
            </a:r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(Gilbertson 1983)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1276350"/>
            <a:ext cx="4191000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Dune Soil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 err="1" smtClean="0"/>
              <a:t>Spinifex</a:t>
            </a:r>
            <a:r>
              <a:rPr lang="en-US" dirty="0" smtClean="0"/>
              <a:t> grass (</a:t>
            </a:r>
            <a:r>
              <a:rPr lang="en-US" i="1" dirty="0" err="1" smtClean="0"/>
              <a:t>spinifex</a:t>
            </a:r>
            <a:r>
              <a:rPr lang="en-US" i="1" dirty="0" smtClean="0"/>
              <a:t> </a:t>
            </a:r>
            <a:r>
              <a:rPr lang="en-US" i="1" dirty="0" err="1" smtClean="0"/>
              <a:t>hirsutus</a:t>
            </a:r>
            <a:r>
              <a:rPr lang="en-US" dirty="0" smtClean="0"/>
              <a:t>)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baseline="0" dirty="0" err="1" smtClean="0">
                <a:solidFill>
                  <a:schemeClr val="bg1">
                    <a:lumMod val="75000"/>
                  </a:schemeClr>
                </a:solidFill>
              </a:rPr>
              <a:t>Liddle</a:t>
            </a:r>
            <a:r>
              <a:rPr lang="en-US" baseline="0" dirty="0" smtClean="0">
                <a:solidFill>
                  <a:schemeClr val="bg1">
                    <a:lumMod val="75000"/>
                  </a:schemeClr>
                </a:solidFill>
              </a:rPr>
              <a:t> 1997)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2628900"/>
            <a:ext cx="5638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Crooked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Wongungarra</a:t>
            </a:r>
            <a:r>
              <a:rPr lang="en-US" baseline="0" dirty="0" smtClean="0"/>
              <a:t> Rivers, Victoria, Australia</a:t>
            </a:r>
          </a:p>
          <a:p>
            <a:r>
              <a:rPr lang="en-US" baseline="0" dirty="0" smtClean="0"/>
              <a:t>ORV river crossings</a:t>
            </a:r>
          </a:p>
          <a:p>
            <a:r>
              <a:rPr lang="en-US" baseline="0" dirty="0" smtClean="0"/>
              <a:t>100 passes = 2.8 g/m2*month</a:t>
            </a:r>
          </a:p>
          <a:p>
            <a:r>
              <a:rPr lang="en-US" baseline="0" dirty="0" smtClean="0"/>
              <a:t>400 passes = 3.25 g/m2*month</a:t>
            </a:r>
          </a:p>
          <a:p>
            <a:r>
              <a:rPr lang="en-US" baseline="0" dirty="0" smtClean="0">
                <a:solidFill>
                  <a:schemeClr val="bg1">
                    <a:lumMod val="75000"/>
                  </a:schemeClr>
                </a:solidFill>
              </a:rPr>
              <a:t>(Brown 1989)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2286000"/>
            <a:ext cx="548173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Vegetation Cover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5257800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Brisbane Forest</a:t>
            </a:r>
            <a:r>
              <a:rPr lang="en-US" baseline="0" dirty="0" smtClean="0"/>
              <a:t> Park</a:t>
            </a:r>
            <a:endParaRPr lang="en-US" dirty="0" smtClean="0"/>
          </a:p>
          <a:p>
            <a:pPr lvl="0"/>
            <a:r>
              <a:rPr lang="en-US" dirty="0" smtClean="0"/>
              <a:t>Subtropical rainforest clearing</a:t>
            </a:r>
          </a:p>
          <a:p>
            <a:pPr lvl="0"/>
            <a:r>
              <a:rPr lang="en-US" dirty="0" smtClean="0"/>
              <a:t>53% - 4% exposure gradient, 1.25m</a:t>
            </a:r>
          </a:p>
          <a:p>
            <a:pPr lvl="0" rtl="0" eaLnBrk="1" latinLnBrk="0" hangingPunct="1"/>
            <a:r>
              <a: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Dry, open eucalyptus forest</a:t>
            </a:r>
            <a:endParaRPr lang="en-US" sz="3200" dirty="0" smtClean="0"/>
          </a:p>
          <a:p>
            <a:pPr lvl="0" rtl="0" eaLnBrk="1" latinLnBrk="0" hangingPunct="1"/>
            <a:r>
              <a: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 passes </a:t>
            </a:r>
            <a:r>
              <a: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</a:t>
            </a:r>
            <a:r>
              <a: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50% loss</a:t>
            </a:r>
          </a:p>
          <a:p>
            <a:pPr lvl="0" rtl="0" eaLnBrk="1" latinLnBrk="0" hangingPunct="1"/>
            <a:r>
              <a:rPr lang="en-US" sz="3200" kern="12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3200" kern="1200" dirty="0" err="1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Bluhdorn</a:t>
            </a:r>
            <a:r>
              <a:rPr lang="en-US" sz="3200" kern="12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1985)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4900" y="1140257"/>
            <a:ext cx="8458200" cy="5717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0"/>
            <a:ext cx="7467600" cy="6867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Vegetation</a:t>
            </a:r>
            <a:r>
              <a:rPr lang="en-US" baseline="0" dirty="0" smtClean="0"/>
              <a:t> Exotics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09800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 err="1" smtClean="0"/>
              <a:t>Kakadu</a:t>
            </a:r>
            <a:r>
              <a:rPr lang="en-US" baseline="0" dirty="0" smtClean="0"/>
              <a:t> National Park</a:t>
            </a:r>
          </a:p>
          <a:p>
            <a:r>
              <a:rPr lang="en-US" baseline="0" dirty="0" smtClean="0"/>
              <a:t>Visitor vehicles vacuum-sampled across 7 months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(Lonsdale</a:t>
            </a:r>
            <a:r>
              <a:rPr lang="en-US" baseline="0" dirty="0" smtClean="0">
                <a:solidFill>
                  <a:schemeClr val="bg1">
                    <a:lumMod val="75000"/>
                  </a:schemeClr>
                </a:solidFill>
              </a:rPr>
              <a:t> and Lane 1992)</a:t>
            </a:r>
            <a:endParaRPr lang="en-US" baseline="0" dirty="0" smtClean="0"/>
          </a:p>
          <a:p>
            <a:pPr lvl="0"/>
            <a:r>
              <a:rPr lang="en-US" baseline="0" dirty="0" smtClean="0"/>
              <a:t>954/1505 </a:t>
            </a:r>
            <a:r>
              <a:rPr lang="en-US" baseline="0" dirty="0" err="1" smtClean="0"/>
              <a:t>propagules</a:t>
            </a:r>
            <a:r>
              <a:rPr lang="en-US" baseline="0" dirty="0" smtClean="0"/>
              <a:t> exotic, 84 species</a:t>
            </a:r>
            <a:endParaRPr lang="en-US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657600"/>
            <a:ext cx="7086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Management Responses at Tasmania WHA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343400" cy="5486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Use type</a:t>
            </a:r>
          </a:p>
          <a:p>
            <a:r>
              <a:rPr lang="en-US" dirty="0" smtClean="0"/>
              <a:t>Shift to low impact behaviors within use</a:t>
            </a:r>
          </a:p>
          <a:p>
            <a:r>
              <a:rPr lang="en-US" dirty="0" smtClean="0"/>
              <a:t>Moving use to durable sites</a:t>
            </a:r>
          </a:p>
          <a:p>
            <a:r>
              <a:rPr lang="en-US" dirty="0" smtClean="0"/>
              <a:t>Constrict use in busy areas</a:t>
            </a:r>
          </a:p>
          <a:p>
            <a:r>
              <a:rPr lang="en-US" dirty="0" smtClean="0"/>
              <a:t>Disperse use into underutilized areas</a:t>
            </a:r>
          </a:p>
          <a:p>
            <a:endParaRPr lang="en-US" dirty="0"/>
          </a:p>
          <a:p>
            <a:r>
              <a:rPr lang="en-US" dirty="0" smtClean="0"/>
              <a:t>Aboriginal stakeholders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199" y="1524000"/>
            <a:ext cx="8021053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1828800"/>
            <a:ext cx="565785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Recreation in Australia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Culture of the outdoors</a:t>
            </a:r>
          </a:p>
          <a:p>
            <a:r>
              <a:rPr lang="en-US" dirty="0" smtClean="0"/>
              <a:t>No formal federal wilderness</a:t>
            </a:r>
          </a:p>
          <a:p>
            <a:r>
              <a:rPr lang="en-US" dirty="0" smtClean="0"/>
              <a:t>Nascent Scenic Rivers program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(Stein, Stein, and Nix 2001)</a:t>
            </a:r>
          </a:p>
          <a:p>
            <a:r>
              <a:rPr lang="en-US" dirty="0" smtClean="0"/>
              <a:t>Conservation first, recreation second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Recreation in Australia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Large tracts</a:t>
            </a:r>
          </a:p>
          <a:p>
            <a:pPr lvl="1"/>
            <a:r>
              <a:rPr lang="en-US" dirty="0" smtClean="0"/>
              <a:t>Tasmanian Wilderness World Heritage Area </a:t>
            </a:r>
          </a:p>
          <a:p>
            <a:pPr lvl="1"/>
            <a:r>
              <a:rPr lang="en-US" dirty="0" smtClean="0"/>
              <a:t>3.4 M acres</a:t>
            </a:r>
          </a:p>
          <a:p>
            <a:pPr lvl="1"/>
            <a:r>
              <a:rPr lang="en-US" dirty="0" smtClean="0"/>
              <a:t>Approx. 20% of land area </a:t>
            </a:r>
          </a:p>
          <a:p>
            <a:pPr lvl="1"/>
            <a:r>
              <a:rPr lang="en-US" dirty="0" smtClean="0"/>
              <a:t>245 K bushwalkers, 20 K overnight</a:t>
            </a:r>
          </a:p>
          <a:p>
            <a:pPr lvl="1"/>
            <a:r>
              <a:rPr lang="en-US" dirty="0" smtClean="0"/>
              <a:t>7% growth 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(Bennett,</a:t>
            </a:r>
            <a:r>
              <a:rPr lang="en-US" baseline="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baseline="0" dirty="0" err="1" smtClean="0">
                <a:solidFill>
                  <a:schemeClr val="bg1">
                    <a:lumMod val="75000"/>
                  </a:schemeClr>
                </a:solidFill>
              </a:rPr>
              <a:t>Kriwoken</a:t>
            </a:r>
            <a:r>
              <a:rPr lang="en-US" baseline="0" dirty="0" smtClean="0">
                <a:solidFill>
                  <a:schemeClr val="bg1">
                    <a:lumMod val="75000"/>
                  </a:schemeClr>
                </a:solidFill>
              </a:rPr>
              <a:t>, and Fallon 2002)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Recreation in Australia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Historically hostile legislation</a:t>
            </a:r>
          </a:p>
          <a:p>
            <a:r>
              <a:rPr lang="en-US" dirty="0" smtClean="0"/>
              <a:t>Growing recreation demand vs. limited public involvement</a:t>
            </a:r>
          </a:p>
          <a:p>
            <a:r>
              <a:rPr lang="en-US" dirty="0" smtClean="0"/>
              <a:t>Management policy in limbo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(Buckley 2000)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Beaches vs. Sharks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Permanent shark nets off Australia’s “Gold Coast” resort beaches kill dolphins, sharks, and other marine life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Liddle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1997)</a:t>
            </a:r>
          </a:p>
          <a:p>
            <a:pPr lvl="0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dirty="0" smtClean="0"/>
              <a:t>Nets installed to protect tourism industry from any hint of shark danger in the area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At Sydney Beach, nets first installed in 1937; 1500 sharks caught and killed in first 17 months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Coppleson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1992)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Beaches vs. Sharks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In 1947, only 95 sharks caught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(Reid and Krogh 1992)</a:t>
            </a:r>
          </a:p>
          <a:p>
            <a:pPr lvl="0"/>
            <a:endParaRPr lang="en-US" sz="15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dirty="0" smtClean="0"/>
              <a:t>Steady size reduction into 1990s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(Reid and Krogh 1992)</a:t>
            </a:r>
          </a:p>
          <a:p>
            <a:pPr lvl="0"/>
            <a:endParaRPr lang="en-US" sz="15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dirty="0" smtClean="0"/>
              <a:t>Slow recovery rates; sharks mature slowly and birth few offspring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(Walker 1993)</a:t>
            </a:r>
          </a:p>
          <a:p>
            <a:pPr lvl="0"/>
            <a:endParaRPr lang="en-US" sz="15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dirty="0" smtClean="0"/>
              <a:t>Between 1962 – 1988, southern Queensland nets </a:t>
            </a:r>
            <a:r>
              <a:rPr lang="en-US" dirty="0" err="1" smtClean="0"/>
              <a:t>bycatch</a:t>
            </a:r>
            <a:r>
              <a:rPr lang="en-US" dirty="0" smtClean="0"/>
              <a:t>: 500 cetaceans (dolphins), 3500 marine turtles, 10000 </a:t>
            </a:r>
            <a:r>
              <a:rPr lang="en-US" dirty="0" err="1" smtClean="0"/>
              <a:t>batoids</a:t>
            </a:r>
            <a:r>
              <a:rPr lang="en-US" dirty="0" smtClean="0"/>
              <a:t> (rays)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25931"/>
            <a:ext cx="9144000" cy="5132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Humpback Whale Acoustic Disturbance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r>
              <a:rPr lang="en-US" dirty="0" smtClean="0"/>
              <a:t>Present in early spring, eastern shore</a:t>
            </a:r>
          </a:p>
          <a:p>
            <a:r>
              <a:rPr lang="en-US" dirty="0" smtClean="0"/>
              <a:t>Alert distance of 150m</a:t>
            </a:r>
          </a:p>
          <a:p>
            <a:r>
              <a:rPr lang="en-US" dirty="0" smtClean="0"/>
              <a:t>Boating</a:t>
            </a:r>
          </a:p>
          <a:p>
            <a:r>
              <a:rPr lang="en-US" dirty="0" err="1" smtClean="0"/>
              <a:t>Overflights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</TotalTime>
  <Words>547</Words>
  <Application>Microsoft Office PowerPoint</Application>
  <PresentationFormat>On-screen Show (4:3)</PresentationFormat>
  <Paragraphs>122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Topics in Australian Recreation</vt:lpstr>
      <vt:lpstr>Slide 2</vt:lpstr>
      <vt:lpstr>Recreation in Australia</vt:lpstr>
      <vt:lpstr>Recreation in Australia</vt:lpstr>
      <vt:lpstr>Recreation in Australia</vt:lpstr>
      <vt:lpstr>Slide 6</vt:lpstr>
      <vt:lpstr>Beaches vs. Sharks</vt:lpstr>
      <vt:lpstr>Beaches vs. Sharks</vt:lpstr>
      <vt:lpstr>Humpback Whale Acoustic Disturbance</vt:lpstr>
      <vt:lpstr>Nonnative Trout for Fly-Fishing etc.</vt:lpstr>
      <vt:lpstr>Marsupials</vt:lpstr>
      <vt:lpstr>Ruddy Shelducks</vt:lpstr>
      <vt:lpstr>Silver Gulls</vt:lpstr>
      <vt:lpstr>Australian Gannets</vt:lpstr>
      <vt:lpstr>Passerines Generally</vt:lpstr>
      <vt:lpstr>Dune Soil Loss</vt:lpstr>
      <vt:lpstr>Dune Soil Loss</vt:lpstr>
      <vt:lpstr>Soil Transport</vt:lpstr>
      <vt:lpstr>Vegetation Cover Loss</vt:lpstr>
      <vt:lpstr>Vegetation Exotics</vt:lpstr>
      <vt:lpstr>Management Responses at Tasmania WHA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Topics in Australian Recreation</dc:title>
  <dc:creator>Logan Park</dc:creator>
  <cp:lastModifiedBy>Logan Park</cp:lastModifiedBy>
  <cp:revision>122</cp:revision>
  <dcterms:created xsi:type="dcterms:W3CDTF">2009-09-29T21:23:45Z</dcterms:created>
  <dcterms:modified xsi:type="dcterms:W3CDTF">2009-09-30T17:32:11Z</dcterms:modified>
</cp:coreProperties>
</file>